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1015" r:id="rId2"/>
    <p:sldId id="1017" r:id="rId3"/>
    <p:sldId id="1031" r:id="rId4"/>
    <p:sldId id="1046" r:id="rId5"/>
    <p:sldId id="1047" r:id="rId6"/>
    <p:sldId id="1033" r:id="rId7"/>
    <p:sldId id="1035" r:id="rId8"/>
    <p:sldId id="1034" r:id="rId9"/>
    <p:sldId id="1048" r:id="rId10"/>
    <p:sldId id="1049" r:id="rId11"/>
    <p:sldId id="1050" r:id="rId12"/>
    <p:sldId id="1042" r:id="rId13"/>
    <p:sldId id="1025" r:id="rId14"/>
    <p:sldId id="1032" r:id="rId15"/>
    <p:sldId id="1051" r:id="rId16"/>
    <p:sldId id="1037" r:id="rId17"/>
    <p:sldId id="2134804517" r:id="rId18"/>
    <p:sldId id="1013" r:id="rId19"/>
    <p:sldId id="1014" r:id="rId20"/>
  </p:sldIdLst>
  <p:sldSz cx="12192000" cy="6858000"/>
  <p:notesSz cx="6400800" cy="11733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2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Edmunds" initials="CE" lastIdx="12" clrIdx="0">
    <p:extLst>
      <p:ext uri="{19B8F6BF-5375-455C-9EA6-DF929625EA0E}">
        <p15:presenceInfo xmlns:p15="http://schemas.microsoft.com/office/powerpoint/2012/main" userId="S-1-5-21-842925246-1708537768-682003330-1142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1451"/>
    <a:srgbClr val="FFFFFF"/>
    <a:srgbClr val="4FD4A1"/>
    <a:srgbClr val="30B887"/>
    <a:srgbClr val="0D9066"/>
    <a:srgbClr val="94B0FF"/>
    <a:srgbClr val="4D5EE0"/>
    <a:srgbClr val="3B20C2"/>
    <a:srgbClr val="FF6C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E8C1044-CB9C-4BE2-9E11-187A4E6E5BB0}">
  <a:tblStyle styleId="{EE8C1044-CB9C-4BE2-9E11-187A4E6E5BB0}" styleName="AVEVA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rgbClr val="595959"/>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2584" autoAdjust="0"/>
  </p:normalViewPr>
  <p:slideViewPr>
    <p:cSldViewPr snapToGrid="0">
      <p:cViewPr varScale="1">
        <p:scale>
          <a:sx n="90" d="100"/>
          <a:sy n="90" d="100"/>
        </p:scale>
        <p:origin x="378" y="120"/>
      </p:cViewPr>
      <p:guideLst>
        <p:guide orient="horz" pos="2208"/>
        <p:guide pos="3840"/>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p:scale>
          <a:sx n="79" d="100"/>
          <a:sy n="79" d="100"/>
        </p:scale>
        <p:origin x="5368" y="20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accent2"/>
              </a:solidFill>
            </a:ln>
          </c:spPr>
          <c:dPt>
            <c:idx val="0"/>
            <c:bubble3D val="0"/>
            <c:explosion val="16"/>
            <c:spPr>
              <a:solidFill>
                <a:schemeClr val="bg1">
                  <a:lumMod val="95000"/>
                </a:schemeClr>
              </a:solidFill>
              <a:ln w="19050">
                <a:noFill/>
              </a:ln>
              <a:effectLst/>
            </c:spPr>
            <c:extLst>
              <c:ext xmlns:c16="http://schemas.microsoft.com/office/drawing/2014/chart" uri="{C3380CC4-5D6E-409C-BE32-E72D297353CC}">
                <c16:uniqueId val="{00000002-7E99-450B-BF03-F9AB8CE94354}"/>
              </c:ext>
            </c:extLst>
          </c:dPt>
          <c:dPt>
            <c:idx val="1"/>
            <c:bubble3D val="0"/>
            <c:spPr>
              <a:solidFill>
                <a:schemeClr val="accent2"/>
              </a:solidFill>
              <a:ln w="19050">
                <a:solidFill>
                  <a:schemeClr val="accent2"/>
                </a:solidFill>
              </a:ln>
              <a:effectLst/>
            </c:spPr>
            <c:extLst>
              <c:ext xmlns:c16="http://schemas.microsoft.com/office/drawing/2014/chart" uri="{C3380CC4-5D6E-409C-BE32-E72D297353CC}">
                <c16:uniqueId val="{00000003-842A-44D6-9693-BD46F9589635}"/>
              </c:ext>
            </c:extLst>
          </c:dPt>
          <c:cat>
            <c:strRef>
              <c:f>Sheet1!$A$2:$A$3</c:f>
              <c:strCache>
                <c:ptCount val="2"/>
                <c:pt idx="0">
                  <c:v>1st Qtr</c:v>
                </c:pt>
                <c:pt idx="1">
                  <c:v>2nd Qtr</c:v>
                </c:pt>
              </c:strCache>
            </c:strRef>
          </c:cat>
          <c:val>
            <c:numRef>
              <c:f>Sheet1!$B$2:$B$3</c:f>
              <c:numCache>
                <c:formatCode>General</c:formatCode>
                <c:ptCount val="2"/>
                <c:pt idx="0">
                  <c:v>0.34</c:v>
                </c:pt>
                <c:pt idx="1">
                  <c:v>0.66</c:v>
                </c:pt>
              </c:numCache>
            </c:numRef>
          </c:val>
          <c:extLst>
            <c:ext xmlns:c16="http://schemas.microsoft.com/office/drawing/2014/chart" uri="{C3380CC4-5D6E-409C-BE32-E72D297353CC}">
              <c16:uniqueId val="{00000000-7E99-450B-BF03-F9AB8CE943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32122D-3465-48F4-B21C-B6F779131F6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4098B27C-76DA-492F-ABD5-CC183D3D3990}">
      <dgm:prSet phldrT="[Text]" custT="1"/>
      <dgm:spPr>
        <a:solidFill>
          <a:schemeClr val="tx1">
            <a:lumMod val="65000"/>
            <a:lumOff val="35000"/>
          </a:schemeClr>
        </a:solidFill>
        <a:ln w="19050">
          <a:solidFill>
            <a:schemeClr val="bg1"/>
          </a:solidFill>
        </a:ln>
      </dgm:spPr>
      <dgm:t>
        <a:bodyPr/>
        <a:lstStyle/>
        <a:p>
          <a:pPr>
            <a:buNone/>
          </a:pPr>
          <a:r>
            <a:rPr lang="en-US" sz="1800" b="1" i="0" u="none" strike="noStrike" cap="none" dirty="0">
              <a:solidFill>
                <a:schemeClr val="lt1"/>
              </a:solidFill>
              <a:ea typeface="Avenir"/>
              <a:cs typeface="Avenir"/>
              <a:sym typeface="Avenir"/>
            </a:rPr>
            <a:t>Identify Issues</a:t>
          </a:r>
        </a:p>
        <a:p>
          <a:pPr>
            <a:buNone/>
          </a:pPr>
          <a:r>
            <a:rPr lang="en-US" sz="1100" b="0" i="0" u="none" strike="noStrike" cap="none" dirty="0">
              <a:solidFill>
                <a:schemeClr val="lt1"/>
              </a:solidFill>
              <a:sym typeface="Avenir"/>
            </a:rPr>
            <a:t>Factory Feed,</a:t>
          </a:r>
          <a:br>
            <a:rPr lang="en-US" sz="1100" b="0" i="0" u="none" strike="noStrike" cap="none" dirty="0">
              <a:solidFill>
                <a:schemeClr val="lt1"/>
              </a:solidFill>
              <a:sym typeface="Avenir"/>
            </a:rPr>
          </a:br>
          <a:r>
            <a:rPr lang="en-US" sz="1100" b="0" i="0" u="none" strike="noStrike" cap="none" dirty="0">
              <a:solidFill>
                <a:schemeClr val="lt1"/>
              </a:solidFill>
              <a:sym typeface="Avenir"/>
            </a:rPr>
            <a:t>Dashboards &amp; Forms</a:t>
          </a:r>
        </a:p>
      </dgm:t>
    </dgm:pt>
    <dgm:pt modelId="{3683FA2C-6146-4D69-A7A3-3B4B062E6AF3}" type="parTrans" cxnId="{70799BA9-A1D9-4127-8689-5BA70B5D76E2}">
      <dgm:prSet/>
      <dgm:spPr/>
      <dgm:t>
        <a:bodyPr/>
        <a:lstStyle/>
        <a:p>
          <a:endParaRPr lang="en-US"/>
        </a:p>
      </dgm:t>
    </dgm:pt>
    <dgm:pt modelId="{76430D48-CAF4-4683-A00B-5A1C44D19D66}" type="sibTrans" cxnId="{70799BA9-A1D9-4127-8689-5BA70B5D76E2}">
      <dgm:prSet/>
      <dgm:spPr>
        <a:solidFill>
          <a:schemeClr val="accent1"/>
        </a:solidFill>
      </dgm:spPr>
      <dgm:t>
        <a:bodyPr/>
        <a:lstStyle/>
        <a:p>
          <a:endParaRPr lang="en-US"/>
        </a:p>
      </dgm:t>
    </dgm:pt>
    <dgm:pt modelId="{0C9A4006-142D-4713-8916-8B774B4961D5}">
      <dgm:prSet phldrT="[Text]" custT="1"/>
      <dgm:spPr>
        <a:solidFill>
          <a:schemeClr val="tx1">
            <a:lumMod val="65000"/>
            <a:lumOff val="35000"/>
          </a:schemeClr>
        </a:solidFill>
        <a:ln w="19050">
          <a:solidFill>
            <a:schemeClr val="bg1"/>
          </a:solidFill>
        </a:ln>
      </dgm:spPr>
      <dgm:t>
        <a:bodyPr/>
        <a:lstStyle/>
        <a:p>
          <a:pPr>
            <a:buNone/>
          </a:pPr>
          <a:r>
            <a:rPr lang="en-US" sz="1800" b="1" i="0" u="none" strike="noStrike" cap="none" dirty="0">
              <a:solidFill>
                <a:schemeClr val="lt1"/>
              </a:solidFill>
              <a:ea typeface="Avenir"/>
              <a:cs typeface="Avenir"/>
              <a:sym typeface="Avenir"/>
            </a:rPr>
            <a:t>Solve Problems</a:t>
          </a:r>
        </a:p>
        <a:p>
          <a:pPr>
            <a:buNone/>
          </a:pPr>
          <a:r>
            <a:rPr lang="en-US" sz="1100" b="0" i="0" u="none" strike="noStrike" cap="none" dirty="0">
              <a:solidFill>
                <a:schemeClr val="lt1"/>
              </a:solidFill>
              <a:sym typeface="Avenir"/>
            </a:rPr>
            <a:t>Issues </a:t>
          </a:r>
          <a:br>
            <a:rPr lang="en-US" sz="1100" b="0" i="0" u="none" strike="noStrike" cap="none" dirty="0">
              <a:solidFill>
                <a:schemeClr val="lt1"/>
              </a:solidFill>
              <a:sym typeface="Avenir"/>
            </a:rPr>
          </a:br>
          <a:r>
            <a:rPr lang="en-US" sz="1100" b="0" i="0" u="none" strike="noStrike" cap="none" dirty="0">
              <a:solidFill>
                <a:schemeClr val="lt1"/>
              </a:solidFill>
              <a:sym typeface="Avenir"/>
            </a:rPr>
            <a:t>Management</a:t>
          </a:r>
        </a:p>
      </dgm:t>
    </dgm:pt>
    <dgm:pt modelId="{BB8CB51A-7534-4F7E-9751-8739F7F5BB03}" type="parTrans" cxnId="{8817FB51-7577-443F-8568-B233948C4842}">
      <dgm:prSet/>
      <dgm:spPr/>
      <dgm:t>
        <a:bodyPr/>
        <a:lstStyle/>
        <a:p>
          <a:endParaRPr lang="en-US"/>
        </a:p>
      </dgm:t>
    </dgm:pt>
    <dgm:pt modelId="{7EE118C8-E370-4912-AB1D-AB9D30EC6669}" type="sibTrans" cxnId="{8817FB51-7577-443F-8568-B233948C4842}">
      <dgm:prSet/>
      <dgm:spPr/>
      <dgm:t>
        <a:bodyPr/>
        <a:lstStyle/>
        <a:p>
          <a:endParaRPr lang="en-US"/>
        </a:p>
      </dgm:t>
    </dgm:pt>
    <dgm:pt modelId="{C23B5E53-5948-4250-BD37-02214048AA73}">
      <dgm:prSet phldrT="[Text]" custT="1"/>
      <dgm:spPr>
        <a:solidFill>
          <a:schemeClr val="tx1">
            <a:lumMod val="65000"/>
            <a:lumOff val="35000"/>
          </a:schemeClr>
        </a:solidFill>
        <a:ln w="19050">
          <a:solidFill>
            <a:schemeClr val="bg1"/>
          </a:solidFill>
        </a:ln>
      </dgm:spPr>
      <dgm:t>
        <a:bodyPr/>
        <a:lstStyle/>
        <a:p>
          <a:pPr>
            <a:buNone/>
          </a:pPr>
          <a:r>
            <a:rPr lang="en-US" sz="1800" b="1" i="0" u="none" strike="noStrike" cap="none" dirty="0">
              <a:solidFill>
                <a:schemeClr val="lt1"/>
              </a:solidFill>
              <a:ea typeface="Avenir"/>
              <a:cs typeface="Avenir"/>
              <a:sym typeface="Avenir"/>
            </a:rPr>
            <a:t>Capture &amp; Share</a:t>
          </a:r>
        </a:p>
        <a:p>
          <a:pPr>
            <a:buNone/>
          </a:pPr>
          <a:r>
            <a:rPr lang="en-US" sz="1100" b="0" i="0" u="none" strike="noStrike" cap="none" dirty="0">
              <a:solidFill>
                <a:schemeClr val="lt1"/>
              </a:solidFill>
              <a:sym typeface="Avenir"/>
            </a:rPr>
            <a:t>Digital Work Instructions</a:t>
          </a:r>
          <a:br>
            <a:rPr lang="en-US" sz="1100" b="0" i="0" u="none" strike="noStrike" cap="none" dirty="0">
              <a:solidFill>
                <a:schemeClr val="lt1"/>
              </a:solidFill>
              <a:sym typeface="Avenir"/>
            </a:rPr>
          </a:br>
          <a:r>
            <a:rPr lang="en-US" sz="1100" b="0" i="0" u="none" strike="noStrike" cap="none" dirty="0">
              <a:solidFill>
                <a:schemeClr val="lt1"/>
              </a:solidFill>
              <a:sym typeface="Avenir"/>
            </a:rPr>
            <a:t>&amp; Troubleshoots</a:t>
          </a:r>
        </a:p>
      </dgm:t>
    </dgm:pt>
    <dgm:pt modelId="{5B66EEC7-FF88-48A4-BADE-BD151F8F1E30}" type="parTrans" cxnId="{B4C11881-1C5F-4923-948A-957F86CB2025}">
      <dgm:prSet/>
      <dgm:spPr/>
      <dgm:t>
        <a:bodyPr/>
        <a:lstStyle/>
        <a:p>
          <a:endParaRPr lang="en-US"/>
        </a:p>
      </dgm:t>
    </dgm:pt>
    <dgm:pt modelId="{ADA9E98C-BF6C-47E0-9D09-1B56E779FA65}" type="sibTrans" cxnId="{B4C11881-1C5F-4923-948A-957F86CB2025}">
      <dgm:prSet/>
      <dgm:spPr/>
      <dgm:t>
        <a:bodyPr/>
        <a:lstStyle/>
        <a:p>
          <a:endParaRPr lang="en-US"/>
        </a:p>
      </dgm:t>
    </dgm:pt>
    <dgm:pt modelId="{FA1C1E78-6AED-4146-86E1-6DA877D52433}">
      <dgm:prSet phldrT="[Text]" custT="1"/>
      <dgm:spPr>
        <a:solidFill>
          <a:schemeClr val="tx1">
            <a:lumMod val="65000"/>
            <a:lumOff val="35000"/>
          </a:schemeClr>
        </a:solidFill>
        <a:ln w="19050">
          <a:solidFill>
            <a:schemeClr val="bg1"/>
          </a:solidFill>
        </a:ln>
      </dgm:spPr>
      <dgm:t>
        <a:bodyPr/>
        <a:lstStyle/>
        <a:p>
          <a:pPr>
            <a:buNone/>
          </a:pPr>
          <a:r>
            <a:rPr lang="en-US" sz="1800" b="1" i="0" u="none" strike="noStrike" cap="none" dirty="0">
              <a:solidFill>
                <a:schemeClr val="lt1"/>
              </a:solidFill>
              <a:ea typeface="Avenir"/>
              <a:cs typeface="Avenir"/>
              <a:sym typeface="Avenir"/>
            </a:rPr>
            <a:t>Train &amp; Learn</a:t>
          </a:r>
        </a:p>
        <a:p>
          <a:pPr>
            <a:buNone/>
          </a:pPr>
          <a:r>
            <a:rPr lang="en-US" sz="1100" i="0" u="none" strike="noStrike" cap="none" dirty="0">
              <a:solidFill>
                <a:schemeClr val="bg1"/>
              </a:solidFill>
              <a:ea typeface="Avenir"/>
              <a:cs typeface="Avenir"/>
              <a:sym typeface="Avenir"/>
            </a:rPr>
            <a:t>Skills Development </a:t>
          </a:r>
          <a:br>
            <a:rPr lang="en-US" sz="1100" i="0" u="none" strike="noStrike" cap="none" dirty="0">
              <a:solidFill>
                <a:schemeClr val="bg1"/>
              </a:solidFill>
              <a:ea typeface="Avenir"/>
              <a:cs typeface="Avenir"/>
              <a:sym typeface="Avenir"/>
            </a:rPr>
          </a:br>
          <a:r>
            <a:rPr lang="en-US" sz="1100" i="0" u="none" strike="noStrike" cap="none" dirty="0">
              <a:solidFill>
                <a:schemeClr val="bg1"/>
              </a:solidFill>
              <a:ea typeface="Avenir"/>
              <a:cs typeface="Avenir"/>
              <a:sym typeface="Avenir"/>
            </a:rPr>
            <a:t>&amp; Management</a:t>
          </a:r>
          <a:endParaRPr lang="en-US" sz="1100" b="1" i="0" u="none" strike="noStrike" cap="none" dirty="0">
            <a:solidFill>
              <a:schemeClr val="lt1"/>
            </a:solidFill>
            <a:sym typeface="Avenir"/>
          </a:endParaRPr>
        </a:p>
      </dgm:t>
    </dgm:pt>
    <dgm:pt modelId="{1100ABC9-5992-4D98-90A4-6AD2760CD919}" type="parTrans" cxnId="{330BE211-E7AC-45FD-B9B6-D9F0D89C687C}">
      <dgm:prSet/>
      <dgm:spPr/>
      <dgm:t>
        <a:bodyPr/>
        <a:lstStyle/>
        <a:p>
          <a:endParaRPr lang="en-US"/>
        </a:p>
      </dgm:t>
    </dgm:pt>
    <dgm:pt modelId="{6D899165-7ADD-4ADC-85C2-BFD1A6F775D4}" type="sibTrans" cxnId="{330BE211-E7AC-45FD-B9B6-D9F0D89C687C}">
      <dgm:prSet/>
      <dgm:spPr/>
      <dgm:t>
        <a:bodyPr/>
        <a:lstStyle/>
        <a:p>
          <a:endParaRPr lang="en-US"/>
        </a:p>
      </dgm:t>
    </dgm:pt>
    <dgm:pt modelId="{A1F50E05-1A62-44A1-BBA0-1045DEC04732}">
      <dgm:prSet phldrT="[Text]" custT="1"/>
      <dgm:spPr>
        <a:solidFill>
          <a:schemeClr val="tx1">
            <a:lumMod val="65000"/>
            <a:lumOff val="35000"/>
          </a:schemeClr>
        </a:solidFill>
        <a:ln w="19050">
          <a:solidFill>
            <a:schemeClr val="bg1"/>
          </a:solidFill>
        </a:ln>
      </dgm:spPr>
      <dgm:t>
        <a:bodyPr/>
        <a:lstStyle/>
        <a:p>
          <a:pPr>
            <a:buNone/>
          </a:pPr>
          <a:r>
            <a:rPr lang="en-US" sz="1800" b="1" i="0" u="none" strike="noStrike" cap="none" dirty="0">
              <a:solidFill>
                <a:schemeClr val="lt1"/>
              </a:solidFill>
              <a:ea typeface="Avenir"/>
              <a:cs typeface="Avenir"/>
              <a:sym typeface="Avenir"/>
            </a:rPr>
            <a:t>Apply &amp; Improve</a:t>
          </a:r>
        </a:p>
        <a:p>
          <a:pPr>
            <a:buNone/>
          </a:pPr>
          <a:r>
            <a:rPr lang="en-US" sz="1100" b="0" i="0" u="none" strike="noStrike" cap="none" dirty="0">
              <a:solidFill>
                <a:schemeClr val="lt1"/>
              </a:solidFill>
              <a:sym typeface="Avenir"/>
            </a:rPr>
            <a:t>Checklists &amp; Tasks</a:t>
          </a:r>
        </a:p>
      </dgm:t>
    </dgm:pt>
    <dgm:pt modelId="{038D6338-BF6A-4379-8E33-538A6BFBDFAA}" type="parTrans" cxnId="{6180F53F-00BE-43BA-9237-696F005DDE0B}">
      <dgm:prSet/>
      <dgm:spPr/>
      <dgm:t>
        <a:bodyPr/>
        <a:lstStyle/>
        <a:p>
          <a:endParaRPr lang="en-US"/>
        </a:p>
      </dgm:t>
    </dgm:pt>
    <dgm:pt modelId="{F4E6B1D9-0E57-4901-8998-B1BF2E66748F}" type="sibTrans" cxnId="{6180F53F-00BE-43BA-9237-696F005DDE0B}">
      <dgm:prSet/>
      <dgm:spPr/>
      <dgm:t>
        <a:bodyPr/>
        <a:lstStyle/>
        <a:p>
          <a:endParaRPr lang="en-US"/>
        </a:p>
      </dgm:t>
    </dgm:pt>
    <dgm:pt modelId="{CB824E8E-91AB-46CE-9655-C03BE7BA2413}" type="pres">
      <dgm:prSet presAssocID="{8632122D-3465-48F4-B21C-B6F779131F61}" presName="Name0" presStyleCnt="0">
        <dgm:presLayoutVars>
          <dgm:dir/>
          <dgm:resizeHandles val="exact"/>
        </dgm:presLayoutVars>
      </dgm:prSet>
      <dgm:spPr/>
    </dgm:pt>
    <dgm:pt modelId="{CD26FD58-7A78-470E-A49F-1D4EC4FB998F}" type="pres">
      <dgm:prSet presAssocID="{8632122D-3465-48F4-B21C-B6F779131F61}" presName="cycle" presStyleCnt="0"/>
      <dgm:spPr/>
    </dgm:pt>
    <dgm:pt modelId="{155CB2F5-4BAC-4CFF-99DF-673A8074FE99}" type="pres">
      <dgm:prSet presAssocID="{4098B27C-76DA-492F-ABD5-CC183D3D3990}" presName="nodeFirstNode" presStyleLbl="node1" presStyleIdx="0" presStyleCnt="5" custScaleX="86556" custScaleY="75266" custRadScaleRad="123311" custRadScaleInc="-2127">
        <dgm:presLayoutVars>
          <dgm:bulletEnabled val="1"/>
        </dgm:presLayoutVars>
      </dgm:prSet>
      <dgm:spPr/>
    </dgm:pt>
    <dgm:pt modelId="{8ADDC0DE-3C61-4B18-836A-8FD5379A14D1}" type="pres">
      <dgm:prSet presAssocID="{76430D48-CAF4-4683-A00B-5A1C44D19D66}" presName="sibTransFirstNode" presStyleLbl="bgShp" presStyleIdx="0" presStyleCnt="1" custScaleX="168626" custLinFactNeighborY="3900"/>
      <dgm:spPr/>
    </dgm:pt>
    <dgm:pt modelId="{93598AB7-3998-495A-9884-AC15FC21D091}" type="pres">
      <dgm:prSet presAssocID="{0C9A4006-142D-4713-8916-8B774B4961D5}" presName="nodeFollowingNodes" presStyleLbl="node1" presStyleIdx="1" presStyleCnt="5" custScaleX="86556" custScaleY="75266" custRadScaleRad="180538" custRadScaleInc="21819">
        <dgm:presLayoutVars>
          <dgm:bulletEnabled val="1"/>
        </dgm:presLayoutVars>
      </dgm:prSet>
      <dgm:spPr/>
    </dgm:pt>
    <dgm:pt modelId="{54137237-DBFC-4255-B16B-613C6E8A7EBA}" type="pres">
      <dgm:prSet presAssocID="{C23B5E53-5948-4250-BD37-02214048AA73}" presName="nodeFollowingNodes" presStyleLbl="node1" presStyleIdx="2" presStyleCnt="5" custScaleX="86556" custScaleY="75266" custRadScaleRad="130446" custRadScaleInc="-26574">
        <dgm:presLayoutVars>
          <dgm:bulletEnabled val="1"/>
        </dgm:presLayoutVars>
      </dgm:prSet>
      <dgm:spPr/>
    </dgm:pt>
    <dgm:pt modelId="{17117D1F-D9AF-48F2-BF87-2C843EF55266}" type="pres">
      <dgm:prSet presAssocID="{FA1C1E78-6AED-4146-86E1-6DA877D52433}" presName="nodeFollowingNodes" presStyleLbl="node1" presStyleIdx="3" presStyleCnt="5" custScaleX="86556" custScaleY="75266" custRadScaleRad="146789" custRadScaleInc="28473">
        <dgm:presLayoutVars>
          <dgm:bulletEnabled val="1"/>
        </dgm:presLayoutVars>
      </dgm:prSet>
      <dgm:spPr/>
    </dgm:pt>
    <dgm:pt modelId="{C36995D1-5402-4220-AFF2-B3F311DDCAFE}" type="pres">
      <dgm:prSet presAssocID="{A1F50E05-1A62-44A1-BBA0-1045DEC04732}" presName="nodeFollowingNodes" presStyleLbl="node1" presStyleIdx="4" presStyleCnt="5" custScaleX="86556" custScaleY="75266" custRadScaleRad="188980" custRadScaleInc="-25154">
        <dgm:presLayoutVars>
          <dgm:bulletEnabled val="1"/>
        </dgm:presLayoutVars>
      </dgm:prSet>
      <dgm:spPr/>
    </dgm:pt>
  </dgm:ptLst>
  <dgm:cxnLst>
    <dgm:cxn modelId="{330BE211-E7AC-45FD-B9B6-D9F0D89C687C}" srcId="{8632122D-3465-48F4-B21C-B6F779131F61}" destId="{FA1C1E78-6AED-4146-86E1-6DA877D52433}" srcOrd="3" destOrd="0" parTransId="{1100ABC9-5992-4D98-90A4-6AD2760CD919}" sibTransId="{6D899165-7ADD-4ADC-85C2-BFD1A6F775D4}"/>
    <dgm:cxn modelId="{B2FC6021-935F-4CDC-9760-D9C6369AB0DC}" type="presOf" srcId="{4098B27C-76DA-492F-ABD5-CC183D3D3990}" destId="{155CB2F5-4BAC-4CFF-99DF-673A8074FE99}" srcOrd="0" destOrd="0" presId="urn:microsoft.com/office/officeart/2005/8/layout/cycle3"/>
    <dgm:cxn modelId="{F7F3AA26-024B-4C78-A247-2D4ABFF0A854}" type="presOf" srcId="{0C9A4006-142D-4713-8916-8B774B4961D5}" destId="{93598AB7-3998-495A-9884-AC15FC21D091}" srcOrd="0" destOrd="0" presId="urn:microsoft.com/office/officeart/2005/8/layout/cycle3"/>
    <dgm:cxn modelId="{8A6CDF2B-FC0F-468F-AF2E-26DE3A832F64}" type="presOf" srcId="{FA1C1E78-6AED-4146-86E1-6DA877D52433}" destId="{17117D1F-D9AF-48F2-BF87-2C843EF55266}" srcOrd="0" destOrd="0" presId="urn:microsoft.com/office/officeart/2005/8/layout/cycle3"/>
    <dgm:cxn modelId="{6180F53F-00BE-43BA-9237-696F005DDE0B}" srcId="{8632122D-3465-48F4-B21C-B6F779131F61}" destId="{A1F50E05-1A62-44A1-BBA0-1045DEC04732}" srcOrd="4" destOrd="0" parTransId="{038D6338-BF6A-4379-8E33-538A6BFBDFAA}" sibTransId="{F4E6B1D9-0E57-4901-8998-B1BF2E66748F}"/>
    <dgm:cxn modelId="{8817FB51-7577-443F-8568-B233948C4842}" srcId="{8632122D-3465-48F4-B21C-B6F779131F61}" destId="{0C9A4006-142D-4713-8916-8B774B4961D5}" srcOrd="1" destOrd="0" parTransId="{BB8CB51A-7534-4F7E-9751-8739F7F5BB03}" sibTransId="{7EE118C8-E370-4912-AB1D-AB9D30EC6669}"/>
    <dgm:cxn modelId="{B4C11881-1C5F-4923-948A-957F86CB2025}" srcId="{8632122D-3465-48F4-B21C-B6F779131F61}" destId="{C23B5E53-5948-4250-BD37-02214048AA73}" srcOrd="2" destOrd="0" parTransId="{5B66EEC7-FF88-48A4-BADE-BD151F8F1E30}" sibTransId="{ADA9E98C-BF6C-47E0-9D09-1B56E779FA65}"/>
    <dgm:cxn modelId="{70799BA9-A1D9-4127-8689-5BA70B5D76E2}" srcId="{8632122D-3465-48F4-B21C-B6F779131F61}" destId="{4098B27C-76DA-492F-ABD5-CC183D3D3990}" srcOrd="0" destOrd="0" parTransId="{3683FA2C-6146-4D69-A7A3-3B4B062E6AF3}" sibTransId="{76430D48-CAF4-4683-A00B-5A1C44D19D66}"/>
    <dgm:cxn modelId="{DBA531AB-BC21-4F83-ADCC-8EEA9FF617AD}" type="presOf" srcId="{C23B5E53-5948-4250-BD37-02214048AA73}" destId="{54137237-DBFC-4255-B16B-613C6E8A7EBA}" srcOrd="0" destOrd="0" presId="urn:microsoft.com/office/officeart/2005/8/layout/cycle3"/>
    <dgm:cxn modelId="{0A63BFDA-37FE-4A3C-BF4F-0625164C9AAA}" type="presOf" srcId="{A1F50E05-1A62-44A1-BBA0-1045DEC04732}" destId="{C36995D1-5402-4220-AFF2-B3F311DDCAFE}" srcOrd="0" destOrd="0" presId="urn:microsoft.com/office/officeart/2005/8/layout/cycle3"/>
    <dgm:cxn modelId="{11F38EF6-16BD-4854-BE47-D8829273DE8D}" type="presOf" srcId="{76430D48-CAF4-4683-A00B-5A1C44D19D66}" destId="{8ADDC0DE-3C61-4B18-836A-8FD5379A14D1}" srcOrd="0" destOrd="0" presId="urn:microsoft.com/office/officeart/2005/8/layout/cycle3"/>
    <dgm:cxn modelId="{E8DD44FE-2F00-463B-993A-C8329E6E1554}" type="presOf" srcId="{8632122D-3465-48F4-B21C-B6F779131F61}" destId="{CB824E8E-91AB-46CE-9655-C03BE7BA2413}" srcOrd="0" destOrd="0" presId="urn:microsoft.com/office/officeart/2005/8/layout/cycle3"/>
    <dgm:cxn modelId="{EF496569-A0D7-4F2E-A305-8E09A44AF87E}" type="presParOf" srcId="{CB824E8E-91AB-46CE-9655-C03BE7BA2413}" destId="{CD26FD58-7A78-470E-A49F-1D4EC4FB998F}" srcOrd="0" destOrd="0" presId="urn:microsoft.com/office/officeart/2005/8/layout/cycle3"/>
    <dgm:cxn modelId="{CFB339DC-06D3-4AAB-91BB-9FB5BDEA21B4}" type="presParOf" srcId="{CD26FD58-7A78-470E-A49F-1D4EC4FB998F}" destId="{155CB2F5-4BAC-4CFF-99DF-673A8074FE99}" srcOrd="0" destOrd="0" presId="urn:microsoft.com/office/officeart/2005/8/layout/cycle3"/>
    <dgm:cxn modelId="{DBCECEB8-E63C-4DDA-97BA-2ED657381F4A}" type="presParOf" srcId="{CD26FD58-7A78-470E-A49F-1D4EC4FB998F}" destId="{8ADDC0DE-3C61-4B18-836A-8FD5379A14D1}" srcOrd="1" destOrd="0" presId="urn:microsoft.com/office/officeart/2005/8/layout/cycle3"/>
    <dgm:cxn modelId="{78DFB99E-8F2B-4906-A2B6-5004C56290EE}" type="presParOf" srcId="{CD26FD58-7A78-470E-A49F-1D4EC4FB998F}" destId="{93598AB7-3998-495A-9884-AC15FC21D091}" srcOrd="2" destOrd="0" presId="urn:microsoft.com/office/officeart/2005/8/layout/cycle3"/>
    <dgm:cxn modelId="{6322DAE5-63D2-43CC-A077-B4E596DAEF44}" type="presParOf" srcId="{CD26FD58-7A78-470E-A49F-1D4EC4FB998F}" destId="{54137237-DBFC-4255-B16B-613C6E8A7EBA}" srcOrd="3" destOrd="0" presId="urn:microsoft.com/office/officeart/2005/8/layout/cycle3"/>
    <dgm:cxn modelId="{8DE52979-A756-4614-B3D6-20F257762E1F}" type="presParOf" srcId="{CD26FD58-7A78-470E-A49F-1D4EC4FB998F}" destId="{17117D1F-D9AF-48F2-BF87-2C843EF55266}" srcOrd="4" destOrd="0" presId="urn:microsoft.com/office/officeart/2005/8/layout/cycle3"/>
    <dgm:cxn modelId="{F3575E4E-8CFC-4EC5-8036-325083D81A55}" type="presParOf" srcId="{CD26FD58-7A78-470E-A49F-1D4EC4FB998F}" destId="{C36995D1-5402-4220-AFF2-B3F311DDCAFE}"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DC0DE-3C61-4B18-836A-8FD5379A14D1}">
      <dsp:nvSpPr>
        <dsp:cNvPr id="0" name=""/>
        <dsp:cNvSpPr/>
      </dsp:nvSpPr>
      <dsp:spPr>
        <a:xfrm>
          <a:off x="1136588" y="108163"/>
          <a:ext cx="8580433" cy="5088440"/>
        </a:xfrm>
        <a:prstGeom prst="circularArrow">
          <a:avLst>
            <a:gd name="adj1" fmla="val 5544"/>
            <a:gd name="adj2" fmla="val 330680"/>
            <a:gd name="adj3" fmla="val 14042756"/>
            <a:gd name="adj4" fmla="val 17225623"/>
            <a:gd name="adj5" fmla="val 5757"/>
          </a:avLst>
        </a:prstGeom>
        <a:solidFill>
          <a:schemeClr val="accent1"/>
        </a:solidFill>
        <a:ln>
          <a:noFill/>
        </a:ln>
        <a:effectLst/>
      </dsp:spPr>
      <dsp:style>
        <a:lnRef idx="0">
          <a:scrgbClr r="0" g="0" b="0"/>
        </a:lnRef>
        <a:fillRef idx="1">
          <a:scrgbClr r="0" g="0" b="0"/>
        </a:fillRef>
        <a:effectRef idx="0">
          <a:scrgbClr r="0" g="0" b="0"/>
        </a:effectRef>
        <a:fontRef idx="minor"/>
      </dsp:style>
    </dsp:sp>
    <dsp:sp modelId="{155CB2F5-4BAC-4CFF-99DF-673A8074FE99}">
      <dsp:nvSpPr>
        <dsp:cNvPr id="0" name=""/>
        <dsp:cNvSpPr/>
      </dsp:nvSpPr>
      <dsp:spPr>
        <a:xfrm>
          <a:off x="4375250" y="0"/>
          <a:ext cx="2103109" cy="914394"/>
        </a:xfrm>
        <a:prstGeom prst="roundRect">
          <a:avLst/>
        </a:prstGeom>
        <a:solidFill>
          <a:schemeClr val="tx1">
            <a:lumMod val="65000"/>
            <a:lumOff val="35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dirty="0">
              <a:solidFill>
                <a:schemeClr val="lt1"/>
              </a:solidFill>
              <a:ea typeface="Avenir"/>
              <a:cs typeface="Avenir"/>
              <a:sym typeface="Avenir"/>
            </a:rPr>
            <a:t>Identify Issues</a:t>
          </a:r>
        </a:p>
        <a:p>
          <a:pPr marL="0" lvl="0" indent="0" algn="ctr" defTabSz="800100">
            <a:lnSpc>
              <a:spcPct val="90000"/>
            </a:lnSpc>
            <a:spcBef>
              <a:spcPct val="0"/>
            </a:spcBef>
            <a:spcAft>
              <a:spcPct val="35000"/>
            </a:spcAft>
            <a:buNone/>
          </a:pPr>
          <a:r>
            <a:rPr lang="en-US" sz="1100" b="0" i="0" u="none" strike="noStrike" kern="1200" cap="none" dirty="0">
              <a:solidFill>
                <a:schemeClr val="lt1"/>
              </a:solidFill>
              <a:sym typeface="Avenir"/>
            </a:rPr>
            <a:t>Factory Feed,</a:t>
          </a:r>
          <a:br>
            <a:rPr lang="en-US" sz="1100" b="0" i="0" u="none" strike="noStrike" kern="1200" cap="none" dirty="0">
              <a:solidFill>
                <a:schemeClr val="lt1"/>
              </a:solidFill>
              <a:sym typeface="Avenir"/>
            </a:rPr>
          </a:br>
          <a:r>
            <a:rPr lang="en-US" sz="1100" b="0" i="0" u="none" strike="noStrike" kern="1200" cap="none" dirty="0">
              <a:solidFill>
                <a:schemeClr val="lt1"/>
              </a:solidFill>
              <a:sym typeface="Avenir"/>
            </a:rPr>
            <a:t>Dashboards &amp; Forms</a:t>
          </a:r>
        </a:p>
      </dsp:txBody>
      <dsp:txXfrm>
        <a:off x="4419887" y="44637"/>
        <a:ext cx="2013835" cy="825120"/>
      </dsp:txXfrm>
    </dsp:sp>
    <dsp:sp modelId="{93598AB7-3998-495A-9884-AC15FC21D091}">
      <dsp:nvSpPr>
        <dsp:cNvPr id="0" name=""/>
        <dsp:cNvSpPr/>
      </dsp:nvSpPr>
      <dsp:spPr>
        <a:xfrm>
          <a:off x="8337990" y="1986794"/>
          <a:ext cx="2103109" cy="914394"/>
        </a:xfrm>
        <a:prstGeom prst="roundRect">
          <a:avLst/>
        </a:prstGeom>
        <a:solidFill>
          <a:schemeClr val="tx1">
            <a:lumMod val="65000"/>
            <a:lumOff val="35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dirty="0">
              <a:solidFill>
                <a:schemeClr val="lt1"/>
              </a:solidFill>
              <a:ea typeface="Avenir"/>
              <a:cs typeface="Avenir"/>
              <a:sym typeface="Avenir"/>
            </a:rPr>
            <a:t>Solve Problems</a:t>
          </a:r>
        </a:p>
        <a:p>
          <a:pPr marL="0" lvl="0" indent="0" algn="ctr" defTabSz="800100">
            <a:lnSpc>
              <a:spcPct val="90000"/>
            </a:lnSpc>
            <a:spcBef>
              <a:spcPct val="0"/>
            </a:spcBef>
            <a:spcAft>
              <a:spcPct val="35000"/>
            </a:spcAft>
            <a:buNone/>
          </a:pPr>
          <a:r>
            <a:rPr lang="en-US" sz="1100" b="0" i="0" u="none" strike="noStrike" kern="1200" cap="none" dirty="0">
              <a:solidFill>
                <a:schemeClr val="lt1"/>
              </a:solidFill>
              <a:sym typeface="Avenir"/>
            </a:rPr>
            <a:t>Issues </a:t>
          </a:r>
          <a:br>
            <a:rPr lang="en-US" sz="1100" b="0" i="0" u="none" strike="noStrike" kern="1200" cap="none" dirty="0">
              <a:solidFill>
                <a:schemeClr val="lt1"/>
              </a:solidFill>
              <a:sym typeface="Avenir"/>
            </a:rPr>
          </a:br>
          <a:r>
            <a:rPr lang="en-US" sz="1100" b="0" i="0" u="none" strike="noStrike" kern="1200" cap="none" dirty="0">
              <a:solidFill>
                <a:schemeClr val="lt1"/>
              </a:solidFill>
              <a:sym typeface="Avenir"/>
            </a:rPr>
            <a:t>Management</a:t>
          </a:r>
        </a:p>
      </dsp:txBody>
      <dsp:txXfrm>
        <a:off x="8382627" y="2031431"/>
        <a:ext cx="2013835" cy="825120"/>
      </dsp:txXfrm>
    </dsp:sp>
    <dsp:sp modelId="{54137237-DBFC-4255-B16B-613C6E8A7EBA}">
      <dsp:nvSpPr>
        <dsp:cNvPr id="0" name=""/>
        <dsp:cNvSpPr/>
      </dsp:nvSpPr>
      <dsp:spPr>
        <a:xfrm>
          <a:off x="6663665" y="4066834"/>
          <a:ext cx="2103109" cy="914394"/>
        </a:xfrm>
        <a:prstGeom prst="roundRect">
          <a:avLst/>
        </a:prstGeom>
        <a:solidFill>
          <a:schemeClr val="tx1">
            <a:lumMod val="65000"/>
            <a:lumOff val="35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dirty="0">
              <a:solidFill>
                <a:schemeClr val="lt1"/>
              </a:solidFill>
              <a:ea typeface="Avenir"/>
              <a:cs typeface="Avenir"/>
              <a:sym typeface="Avenir"/>
            </a:rPr>
            <a:t>Capture &amp; Share</a:t>
          </a:r>
        </a:p>
        <a:p>
          <a:pPr marL="0" lvl="0" indent="0" algn="ctr" defTabSz="800100">
            <a:lnSpc>
              <a:spcPct val="90000"/>
            </a:lnSpc>
            <a:spcBef>
              <a:spcPct val="0"/>
            </a:spcBef>
            <a:spcAft>
              <a:spcPct val="35000"/>
            </a:spcAft>
            <a:buNone/>
          </a:pPr>
          <a:r>
            <a:rPr lang="en-US" sz="1100" b="0" i="0" u="none" strike="noStrike" kern="1200" cap="none" dirty="0">
              <a:solidFill>
                <a:schemeClr val="lt1"/>
              </a:solidFill>
              <a:sym typeface="Avenir"/>
            </a:rPr>
            <a:t>Digital Work Instructions</a:t>
          </a:r>
          <a:br>
            <a:rPr lang="en-US" sz="1100" b="0" i="0" u="none" strike="noStrike" kern="1200" cap="none" dirty="0">
              <a:solidFill>
                <a:schemeClr val="lt1"/>
              </a:solidFill>
              <a:sym typeface="Avenir"/>
            </a:rPr>
          </a:br>
          <a:r>
            <a:rPr lang="en-US" sz="1100" b="0" i="0" u="none" strike="noStrike" kern="1200" cap="none" dirty="0">
              <a:solidFill>
                <a:schemeClr val="lt1"/>
              </a:solidFill>
              <a:sym typeface="Avenir"/>
            </a:rPr>
            <a:t>&amp; Troubleshoots</a:t>
          </a:r>
        </a:p>
      </dsp:txBody>
      <dsp:txXfrm>
        <a:off x="6708302" y="4111471"/>
        <a:ext cx="2013835" cy="825120"/>
      </dsp:txXfrm>
    </dsp:sp>
    <dsp:sp modelId="{17117D1F-D9AF-48F2-BF87-2C843EF55266}">
      <dsp:nvSpPr>
        <dsp:cNvPr id="0" name=""/>
        <dsp:cNvSpPr/>
      </dsp:nvSpPr>
      <dsp:spPr>
        <a:xfrm>
          <a:off x="1888238" y="4229589"/>
          <a:ext cx="2103109" cy="914394"/>
        </a:xfrm>
        <a:prstGeom prst="roundRect">
          <a:avLst/>
        </a:prstGeom>
        <a:solidFill>
          <a:schemeClr val="tx1">
            <a:lumMod val="65000"/>
            <a:lumOff val="35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dirty="0">
              <a:solidFill>
                <a:schemeClr val="lt1"/>
              </a:solidFill>
              <a:ea typeface="Avenir"/>
              <a:cs typeface="Avenir"/>
              <a:sym typeface="Avenir"/>
            </a:rPr>
            <a:t>Train &amp; Learn</a:t>
          </a:r>
        </a:p>
        <a:p>
          <a:pPr marL="0" lvl="0" indent="0" algn="ctr" defTabSz="800100">
            <a:lnSpc>
              <a:spcPct val="90000"/>
            </a:lnSpc>
            <a:spcBef>
              <a:spcPct val="0"/>
            </a:spcBef>
            <a:spcAft>
              <a:spcPct val="35000"/>
            </a:spcAft>
            <a:buNone/>
          </a:pPr>
          <a:r>
            <a:rPr lang="en-US" sz="1100" i="0" u="none" strike="noStrike" kern="1200" cap="none" dirty="0">
              <a:solidFill>
                <a:schemeClr val="bg1"/>
              </a:solidFill>
              <a:ea typeface="Avenir"/>
              <a:cs typeface="Avenir"/>
              <a:sym typeface="Avenir"/>
            </a:rPr>
            <a:t>Skills Development </a:t>
          </a:r>
          <a:br>
            <a:rPr lang="en-US" sz="1100" i="0" u="none" strike="noStrike" kern="1200" cap="none" dirty="0">
              <a:solidFill>
                <a:schemeClr val="bg1"/>
              </a:solidFill>
              <a:ea typeface="Avenir"/>
              <a:cs typeface="Avenir"/>
              <a:sym typeface="Avenir"/>
            </a:rPr>
          </a:br>
          <a:r>
            <a:rPr lang="en-US" sz="1100" i="0" u="none" strike="noStrike" kern="1200" cap="none" dirty="0">
              <a:solidFill>
                <a:schemeClr val="bg1"/>
              </a:solidFill>
              <a:ea typeface="Avenir"/>
              <a:cs typeface="Avenir"/>
              <a:sym typeface="Avenir"/>
            </a:rPr>
            <a:t>&amp; Management</a:t>
          </a:r>
          <a:endParaRPr lang="en-US" sz="1100" b="1" i="0" u="none" strike="noStrike" kern="1200" cap="none" dirty="0">
            <a:solidFill>
              <a:schemeClr val="lt1"/>
            </a:solidFill>
            <a:sym typeface="Avenir"/>
          </a:endParaRPr>
        </a:p>
      </dsp:txBody>
      <dsp:txXfrm>
        <a:off x="1932875" y="4274226"/>
        <a:ext cx="2013835" cy="825120"/>
      </dsp:txXfrm>
    </dsp:sp>
    <dsp:sp modelId="{C36995D1-5402-4220-AFF2-B3F311DDCAFE}">
      <dsp:nvSpPr>
        <dsp:cNvPr id="0" name=""/>
        <dsp:cNvSpPr/>
      </dsp:nvSpPr>
      <dsp:spPr>
        <a:xfrm>
          <a:off x="339426" y="2113993"/>
          <a:ext cx="2103109" cy="914394"/>
        </a:xfrm>
        <a:prstGeom prst="roundRect">
          <a:avLst/>
        </a:prstGeom>
        <a:solidFill>
          <a:schemeClr val="tx1">
            <a:lumMod val="65000"/>
            <a:lumOff val="35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dirty="0">
              <a:solidFill>
                <a:schemeClr val="lt1"/>
              </a:solidFill>
              <a:ea typeface="Avenir"/>
              <a:cs typeface="Avenir"/>
              <a:sym typeface="Avenir"/>
            </a:rPr>
            <a:t>Apply &amp; Improve</a:t>
          </a:r>
        </a:p>
        <a:p>
          <a:pPr marL="0" lvl="0" indent="0" algn="ctr" defTabSz="800100">
            <a:lnSpc>
              <a:spcPct val="90000"/>
            </a:lnSpc>
            <a:spcBef>
              <a:spcPct val="0"/>
            </a:spcBef>
            <a:spcAft>
              <a:spcPct val="35000"/>
            </a:spcAft>
            <a:buNone/>
          </a:pPr>
          <a:r>
            <a:rPr lang="en-US" sz="1100" b="0" i="0" u="none" strike="noStrike" kern="1200" cap="none" dirty="0">
              <a:solidFill>
                <a:schemeClr val="lt1"/>
              </a:solidFill>
              <a:sym typeface="Avenir"/>
            </a:rPr>
            <a:t>Checklists &amp; Tasks</a:t>
          </a:r>
        </a:p>
      </dsp:txBody>
      <dsp:txXfrm>
        <a:off x="384063" y="2158630"/>
        <a:ext cx="2013835" cy="82512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19EC5-08BE-4EB9-A338-7F2CBC8BDC42}"/>
              </a:ext>
            </a:extLst>
          </p:cNvPr>
          <p:cNvSpPr>
            <a:spLocks noGrp="1"/>
          </p:cNvSpPr>
          <p:nvPr>
            <p:ph type="hdr" sz="quarter"/>
          </p:nvPr>
        </p:nvSpPr>
        <p:spPr>
          <a:xfrm>
            <a:off x="0" y="0"/>
            <a:ext cx="2773680" cy="588698"/>
          </a:xfrm>
          <a:prstGeom prst="rect">
            <a:avLst/>
          </a:prstGeom>
        </p:spPr>
        <p:txBody>
          <a:bodyPr vert="horz" lIns="91440" tIns="45720" rIns="91440" bIns="45720" rtlCol="0"/>
          <a:lstStyle>
            <a:lvl1pPr algn="l">
              <a:defRPr sz="1200"/>
            </a:lvl1pPr>
          </a:lstStyle>
          <a:p>
            <a:endParaRPr lang="en-GB">
              <a:solidFill>
                <a:srgbClr val="000000"/>
              </a:solidFill>
              <a:latin typeface="Muli" panose="00000500000000000000" pitchFamily="2" charset="0"/>
            </a:endParaRPr>
          </a:p>
        </p:txBody>
      </p:sp>
      <p:sp>
        <p:nvSpPr>
          <p:cNvPr id="3" name="Date Placeholder 2">
            <a:extLst>
              <a:ext uri="{FF2B5EF4-FFF2-40B4-BE49-F238E27FC236}">
                <a16:creationId xmlns:a16="http://schemas.microsoft.com/office/drawing/2014/main" id="{1E87C259-B6F1-4776-B031-30227F135A46}"/>
              </a:ext>
            </a:extLst>
          </p:cNvPr>
          <p:cNvSpPr>
            <a:spLocks noGrp="1"/>
          </p:cNvSpPr>
          <p:nvPr>
            <p:ph type="dt" sz="quarter" idx="1"/>
          </p:nvPr>
        </p:nvSpPr>
        <p:spPr>
          <a:xfrm>
            <a:off x="3625639" y="0"/>
            <a:ext cx="2773680" cy="588698"/>
          </a:xfrm>
          <a:prstGeom prst="rect">
            <a:avLst/>
          </a:prstGeom>
        </p:spPr>
        <p:txBody>
          <a:bodyPr vert="horz" lIns="91440" tIns="45720" rIns="91440" bIns="45720" rtlCol="0"/>
          <a:lstStyle>
            <a:lvl1pPr algn="r">
              <a:defRPr sz="1200"/>
            </a:lvl1pPr>
          </a:lstStyle>
          <a:p>
            <a:fld id="{32A9BFF2-C90B-477E-9715-1B23DA4420F9}" type="datetimeFigureOut">
              <a:rPr lang="en-US">
                <a:solidFill>
                  <a:srgbClr val="000000"/>
                </a:solidFill>
                <a:latin typeface="Muli" panose="00000500000000000000" pitchFamily="2" charset="0"/>
              </a:rPr>
              <a:t>11/17/2020</a:t>
            </a:fld>
            <a:endParaRPr lang="en-GB">
              <a:solidFill>
                <a:srgbClr val="000000"/>
              </a:solidFill>
              <a:latin typeface="Muli" panose="00000500000000000000" pitchFamily="2" charset="0"/>
            </a:endParaRPr>
          </a:p>
        </p:txBody>
      </p:sp>
      <p:sp>
        <p:nvSpPr>
          <p:cNvPr id="4" name="Footer Placeholder 3">
            <a:extLst>
              <a:ext uri="{FF2B5EF4-FFF2-40B4-BE49-F238E27FC236}">
                <a16:creationId xmlns:a16="http://schemas.microsoft.com/office/drawing/2014/main" id="{2D64F7A4-77BF-4E91-98A1-943775ED105B}"/>
              </a:ext>
            </a:extLst>
          </p:cNvPr>
          <p:cNvSpPr>
            <a:spLocks noGrp="1"/>
          </p:cNvSpPr>
          <p:nvPr>
            <p:ph type="ftr" sz="quarter" idx="2"/>
          </p:nvPr>
        </p:nvSpPr>
        <p:spPr>
          <a:xfrm>
            <a:off x="-1" y="11144517"/>
            <a:ext cx="3272462" cy="588697"/>
          </a:xfrm>
          <a:prstGeom prst="rect">
            <a:avLst/>
          </a:prstGeom>
        </p:spPr>
        <p:txBody>
          <a:bodyPr vert="horz" lIns="91440" tIns="45720" rIns="91440" bIns="45720" rtlCol="0" anchor="b"/>
          <a:lstStyle>
            <a:lvl1pPr algn="l">
              <a:defRPr sz="1200"/>
            </a:lvl1pPr>
          </a:lstStyle>
          <a:p>
            <a:pPr lvl="0"/>
            <a:r>
              <a:rPr lang="en-GB" sz="800">
                <a:solidFill>
                  <a:srgbClr val="000000"/>
                </a:solidFill>
                <a:latin typeface="Muli" panose="00000500000000000000" pitchFamily="2" charset="0"/>
              </a:rPr>
              <a:t>© 2019 AVEVA Group plc and its subsidiaries. All rights reserved.</a:t>
            </a:r>
          </a:p>
        </p:txBody>
      </p:sp>
      <p:sp>
        <p:nvSpPr>
          <p:cNvPr id="5" name="Slide Number Placeholder 4">
            <a:extLst>
              <a:ext uri="{FF2B5EF4-FFF2-40B4-BE49-F238E27FC236}">
                <a16:creationId xmlns:a16="http://schemas.microsoft.com/office/drawing/2014/main" id="{4055DACD-0D51-435C-8D26-DF12C905B204}"/>
              </a:ext>
            </a:extLst>
          </p:cNvPr>
          <p:cNvSpPr>
            <a:spLocks noGrp="1"/>
          </p:cNvSpPr>
          <p:nvPr>
            <p:ph type="sldNum" sz="quarter" idx="3"/>
          </p:nvPr>
        </p:nvSpPr>
        <p:spPr>
          <a:xfrm>
            <a:off x="3625639" y="11144517"/>
            <a:ext cx="2773680" cy="588697"/>
          </a:xfrm>
          <a:prstGeom prst="rect">
            <a:avLst/>
          </a:prstGeom>
        </p:spPr>
        <p:txBody>
          <a:bodyPr vert="horz" lIns="91440" tIns="45720" rIns="91440" bIns="45720" rtlCol="0" anchor="b"/>
          <a:lstStyle>
            <a:lvl1pPr algn="r">
              <a:defRPr sz="1200"/>
            </a:lvl1pPr>
          </a:lstStyle>
          <a:p>
            <a:fld id="{2BEC808D-8967-49DA-A39C-3A758999D91A}" type="slidenum">
              <a:rPr lang="en-GB" sz="800">
                <a:solidFill>
                  <a:srgbClr val="000000"/>
                </a:solidFill>
                <a:latin typeface="Muli" panose="00000500000000000000" pitchFamily="2" charset="0"/>
              </a:rPr>
              <a:t>‹#›</a:t>
            </a:fld>
            <a:endParaRPr lang="en-GB" sz="800">
              <a:solidFill>
                <a:srgbClr val="000000"/>
              </a:solidFill>
              <a:latin typeface="Muli" panose="00000500000000000000" pitchFamily="2" charset="0"/>
            </a:endParaRPr>
          </a:p>
        </p:txBody>
      </p:sp>
    </p:spTree>
    <p:extLst>
      <p:ext uri="{BB962C8B-B14F-4D97-AF65-F5344CB8AC3E}">
        <p14:creationId xmlns:p14="http://schemas.microsoft.com/office/powerpoint/2010/main" val="376958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698"/>
          </a:xfrm>
          <a:prstGeom prst="rect">
            <a:avLst/>
          </a:prstGeom>
        </p:spPr>
        <p:txBody>
          <a:bodyPr vert="horz" lIns="91440" tIns="45720" rIns="91440" bIns="45720" rtlCol="0"/>
          <a:lstStyle>
            <a:lvl1pPr algn="l">
              <a:defRPr lang="en-GB" sz="1200" kern="1200">
                <a:solidFill>
                  <a:srgbClr val="000000"/>
                </a:solidFill>
                <a:latin typeface="Muli" panose="00000500000000000000" pitchFamily="2" charset="0"/>
                <a:ea typeface="+mn-ea"/>
                <a:cs typeface="+mn-cs"/>
              </a:defRPr>
            </a:lvl1pPr>
          </a:lstStyle>
          <a:p>
            <a:endParaRPr lang="en-GB"/>
          </a:p>
        </p:txBody>
      </p:sp>
      <p:sp>
        <p:nvSpPr>
          <p:cNvPr id="3" name="Date Placeholder 2"/>
          <p:cNvSpPr>
            <a:spLocks noGrp="1"/>
          </p:cNvSpPr>
          <p:nvPr>
            <p:ph type="dt" idx="1"/>
          </p:nvPr>
        </p:nvSpPr>
        <p:spPr>
          <a:xfrm>
            <a:off x="3625639" y="0"/>
            <a:ext cx="2773680" cy="588698"/>
          </a:xfrm>
          <a:prstGeom prst="rect">
            <a:avLst/>
          </a:prstGeom>
        </p:spPr>
        <p:txBody>
          <a:bodyPr vert="horz" lIns="91440" tIns="45720" rIns="91440" bIns="45720" rtlCol="0"/>
          <a:lstStyle>
            <a:lvl1pPr algn="r">
              <a:defRPr lang="en-GB" sz="1200" kern="1200" smtClean="0">
                <a:solidFill>
                  <a:srgbClr val="000000"/>
                </a:solidFill>
                <a:latin typeface="Muli" panose="00000500000000000000" pitchFamily="2" charset="0"/>
                <a:ea typeface="+mn-ea"/>
                <a:cs typeface="+mn-cs"/>
              </a:defRPr>
            </a:lvl1pPr>
          </a:lstStyle>
          <a:p>
            <a:fld id="{F54DED76-5D38-41BF-9AF2-709E5C06511E}" type="datetimeFigureOut">
              <a:rPr lang="en-GB" smtClean="0"/>
              <a:pPr/>
              <a:t>17/11/2020</a:t>
            </a:fld>
            <a:endParaRPr lang="en-GB"/>
          </a:p>
        </p:txBody>
      </p:sp>
      <p:sp>
        <p:nvSpPr>
          <p:cNvPr id="4" name="Slide Image Placeholder 3"/>
          <p:cNvSpPr>
            <a:spLocks noGrp="1" noRot="1" noChangeAspect="1"/>
          </p:cNvSpPr>
          <p:nvPr>
            <p:ph type="sldImg" idx="2"/>
          </p:nvPr>
        </p:nvSpPr>
        <p:spPr>
          <a:xfrm>
            <a:off x="-317500" y="1466850"/>
            <a:ext cx="7035800" cy="39592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40080" y="5646609"/>
            <a:ext cx="5120640" cy="4619953"/>
          </a:xfrm>
          <a:prstGeom prst="rect">
            <a:avLst/>
          </a:prstGeom>
        </p:spPr>
        <p:txBody>
          <a:bodyPr vert="horz" lIns="91440" tIns="45720" rIns="91440" bIns="45720" rtlCol="0"/>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1" y="11144517"/>
            <a:ext cx="3057689" cy="588697"/>
          </a:xfrm>
          <a:prstGeom prst="rect">
            <a:avLst/>
          </a:prstGeom>
        </p:spPr>
        <p:txBody>
          <a:bodyPr vert="horz" lIns="91440" tIns="45720" rIns="91440" bIns="45720" rtlCol="0" anchor="b"/>
          <a:lstStyle>
            <a:lvl1pPr algn="l">
              <a:defRPr sz="1200"/>
            </a:lvl1pPr>
          </a:lstStyle>
          <a:p>
            <a:r>
              <a:rPr lang="en-GB" sz="800">
                <a:solidFill>
                  <a:srgbClr val="000000"/>
                </a:solidFill>
                <a:latin typeface="Muli" panose="00000500000000000000" pitchFamily="2" charset="0"/>
              </a:rPr>
              <a:t>© 2019 AVEVA Group plc and its subsidiaries. All rights reserved.</a:t>
            </a:r>
          </a:p>
        </p:txBody>
      </p:sp>
      <p:sp>
        <p:nvSpPr>
          <p:cNvPr id="7" name="Slide Number Placeholder 6"/>
          <p:cNvSpPr>
            <a:spLocks noGrp="1"/>
          </p:cNvSpPr>
          <p:nvPr>
            <p:ph type="sldNum" sz="quarter" idx="5"/>
          </p:nvPr>
        </p:nvSpPr>
        <p:spPr>
          <a:xfrm>
            <a:off x="3625639" y="11144517"/>
            <a:ext cx="2773680" cy="588697"/>
          </a:xfrm>
          <a:prstGeom prst="rect">
            <a:avLst/>
          </a:prstGeom>
        </p:spPr>
        <p:txBody>
          <a:bodyPr vert="horz" lIns="91440" tIns="45720" rIns="91440" bIns="45720" rtlCol="0" anchor="b"/>
          <a:lstStyle>
            <a:lvl1pPr algn="r">
              <a:defRPr lang="en-GB" sz="800" kern="1200" smtClean="0">
                <a:solidFill>
                  <a:srgbClr val="000000"/>
                </a:solidFill>
                <a:latin typeface="Muli" panose="00000500000000000000" pitchFamily="2" charset="0"/>
                <a:ea typeface="+mn-ea"/>
                <a:cs typeface="+mn-cs"/>
              </a:defRPr>
            </a:lvl1pPr>
          </a:lstStyle>
          <a:p>
            <a:fld id="{70234E84-C538-456E-9D17-5DEAA57ABBDE}" type="slidenum">
              <a:rPr lang="en-GB" smtClean="0"/>
              <a:pPr/>
              <a:t>‹#›</a:t>
            </a:fld>
            <a:endParaRPr lang="en-GB"/>
          </a:p>
        </p:txBody>
      </p:sp>
    </p:spTree>
    <p:extLst>
      <p:ext uri="{BB962C8B-B14F-4D97-AF65-F5344CB8AC3E}">
        <p14:creationId xmlns:p14="http://schemas.microsoft.com/office/powerpoint/2010/main" val="156140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uli" panose="00000500000000000000" pitchFamily="2" charset="0"/>
        <a:ea typeface="+mn-ea"/>
        <a:cs typeface="+mn-cs"/>
      </a:defRPr>
    </a:lvl1pPr>
    <a:lvl2pPr marL="457200" algn="l" defTabSz="914400" rtl="0" eaLnBrk="1" latinLnBrk="0" hangingPunct="1">
      <a:defRPr sz="1200" kern="1200">
        <a:solidFill>
          <a:schemeClr val="tx1"/>
        </a:solidFill>
        <a:latin typeface="Muli" panose="00000500000000000000" pitchFamily="2" charset="0"/>
        <a:ea typeface="+mn-ea"/>
        <a:cs typeface="+mn-cs"/>
      </a:defRPr>
    </a:lvl2pPr>
    <a:lvl3pPr marL="914400" algn="l" defTabSz="914400" rtl="0" eaLnBrk="1" latinLnBrk="0" hangingPunct="1">
      <a:defRPr sz="1200" kern="1200">
        <a:solidFill>
          <a:schemeClr val="tx1"/>
        </a:solidFill>
        <a:latin typeface="Muli" panose="00000500000000000000" pitchFamily="2" charset="0"/>
        <a:ea typeface="+mn-ea"/>
        <a:cs typeface="+mn-cs"/>
      </a:defRPr>
    </a:lvl3pPr>
    <a:lvl4pPr marL="1371600" algn="l" defTabSz="914400" rtl="0" eaLnBrk="1" latinLnBrk="0" hangingPunct="1">
      <a:defRPr sz="1200" kern="1200">
        <a:solidFill>
          <a:schemeClr val="tx1"/>
        </a:solidFill>
        <a:latin typeface="Muli" panose="00000500000000000000" pitchFamily="2" charset="0"/>
        <a:ea typeface="+mn-ea"/>
        <a:cs typeface="+mn-cs"/>
      </a:defRPr>
    </a:lvl4pPr>
    <a:lvl5pPr marL="1828800" algn="l" defTabSz="914400" rtl="0" eaLnBrk="1" latinLnBrk="0" hangingPunct="1">
      <a:defRPr sz="1200" kern="1200">
        <a:solidFill>
          <a:schemeClr val="tx1"/>
        </a:solidFill>
        <a:latin typeface="Muli"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Despite our advances in automation and the progress of industry 4.0, many of the tools and processes we use in support of our daily operations are antiquated – production reports done on paper, skills tracked in Excel and issues tracked on white boards. The result is disconnected information </a:t>
            </a:r>
            <a:r>
              <a:rPr lang="en-CA" sz="1200" kern="1200" dirty="0">
                <a:solidFill>
                  <a:schemeClr val="tx1"/>
                </a:solidFill>
                <a:effectLst/>
                <a:latin typeface="+mn-lt"/>
                <a:ea typeface="+mn-ea"/>
                <a:cs typeface="+mn-cs"/>
              </a:rPr>
              <a:t>not available at the point of need. Our team members are equally disconnected, with no ability to communicate or collaborate in real-time across shifts, departments or plants.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Our current way of capturing and sharing knowledge is not effective. Work instructions are stored in binders off the plant floor, they are often incomplete and out of date. The main reason being because instructions are still </a:t>
            </a:r>
            <a:r>
              <a:rPr lang="en-CA" sz="1200" kern="1200" dirty="0">
                <a:solidFill>
                  <a:schemeClr val="tx1"/>
                </a:solidFill>
                <a:effectLst/>
                <a:latin typeface="+mn-lt"/>
                <a:ea typeface="+mn-ea"/>
                <a:cs typeface="+mn-cs"/>
              </a:rPr>
              <a:t>largely written and in paper format, making it time-consuming to create, update and publish.  </a:t>
            </a:r>
            <a:r>
              <a:rPr lang="en-CA" sz="1200" u="none" kern="1200" dirty="0">
                <a:solidFill>
                  <a:schemeClr val="tx1"/>
                </a:solidFill>
                <a:effectLst/>
                <a:latin typeface="+mn-lt"/>
                <a:ea typeface="+mn-ea"/>
                <a:cs typeface="+mn-cs"/>
              </a:rPr>
              <a:t>And these instructions are ineffective </a:t>
            </a:r>
            <a:r>
              <a:rPr lang="en-CA" sz="1200" kern="1200" dirty="0">
                <a:solidFill>
                  <a:schemeClr val="tx1"/>
                </a:solidFill>
                <a:effectLst/>
                <a:latin typeface="+mn-lt"/>
                <a:ea typeface="+mn-ea"/>
                <a:cs typeface="+mn-cs"/>
              </a:rPr>
              <a:t>because reading text takes longer to understand and can be easily misinterpreted – if a picture is worth a thousand words; video is worth a million.  We are also experiencing unprecedented change triggered by a global pandemic and a rise in remote work.  Traditional written formats can’t keep up with the rapid pace of information in today’s industrial environments.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R</a:t>
            </a:r>
            <a:r>
              <a:rPr lang="en-CA" sz="1200" kern="1200" dirty="0" err="1">
                <a:solidFill>
                  <a:schemeClr val="tx1"/>
                </a:solidFill>
                <a:effectLst/>
                <a:latin typeface="+mn-lt"/>
                <a:ea typeface="+mn-ea"/>
                <a:cs typeface="+mn-cs"/>
              </a:rPr>
              <a:t>etiring</a:t>
            </a:r>
            <a:r>
              <a:rPr lang="en-CA" sz="1200" kern="1200" dirty="0">
                <a:solidFill>
                  <a:schemeClr val="tx1"/>
                </a:solidFill>
                <a:effectLst/>
                <a:latin typeface="+mn-lt"/>
                <a:ea typeface="+mn-ea"/>
                <a:cs typeface="+mn-cs"/>
              </a:rPr>
              <a:t> workforces are expected to increase over the next 10 years, leading to massive knowledge loss for organizations ill-prepared to capture it in a sustainable way.  Employee turnover is also in the spotlight today as companies are forced to layoff staff during the pandemic turmoil, eventually staff will need to be brought back on, but it is unclear whether previous staff will return in great numbers or new employees will have to be hired and trained.  In addition, many organizations are capitalizing on current conditions to modernize their equipment in anticipation of return to normal operations, this is leading to new and increasingly more complex equipment requiring new skillsets and knowledge. </a:t>
            </a:r>
            <a:r>
              <a:rPr lang="en-US" sz="1200" kern="1200" dirty="0">
                <a:solidFill>
                  <a:schemeClr val="tx1"/>
                </a:solidFill>
                <a:effectLst/>
                <a:latin typeface="+mn-lt"/>
                <a:ea typeface="+mn-ea"/>
                <a:cs typeface="+mn-cs"/>
              </a:rPr>
              <a:t>Larger organizations also experience inconsistent performance between shifts and plants.</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142803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Teamwork’s issues management capabilities help organizations identify, manage and solve production problems faster, more efficiently. Think of it as a “digital kaizen” app.</a:t>
            </a:r>
          </a:p>
          <a:p>
            <a:r>
              <a:rPr lang="en-US" dirty="0"/>
              <a:t>Teamwork gives operations leaders a centralized and comprehensive way to manage production problems leading to permanent solutions. </a:t>
            </a:r>
          </a:p>
          <a:p>
            <a:endParaRPr lang="en-US" dirty="0"/>
          </a:p>
          <a:p>
            <a:pPr marL="171450" indent="-171450">
              <a:buFont typeface="Arial" panose="020B0604020202020204" pitchFamily="34" charset="0"/>
              <a:buChar char="•"/>
            </a:pPr>
            <a:r>
              <a:rPr lang="en-US" dirty="0"/>
              <a:t>Factory feed where workers can post issues in real-time including photos and videos leading to a better and faster resolution to problems</a:t>
            </a:r>
          </a:p>
          <a:p>
            <a:pPr marL="171450" indent="-171450">
              <a:buFont typeface="Arial" panose="020B0604020202020204" pitchFamily="34" charset="0"/>
              <a:buChar char="•"/>
            </a:pPr>
            <a:r>
              <a:rPr lang="en-US" dirty="0"/>
              <a:t>Automatic notifications to designated experts across production lines, departments, shifts and even plants</a:t>
            </a:r>
          </a:p>
          <a:p>
            <a:pPr marL="171450" indent="-171450">
              <a:buFont typeface="Arial" panose="020B0604020202020204" pitchFamily="34" charset="0"/>
              <a:buChar char="•"/>
            </a:pPr>
            <a:r>
              <a:rPr lang="en-US" dirty="0"/>
              <a:t>The ability to tag equipment or workstations in problems posts leading to a centralized logbook an archive of all the production events tied to a piece of equipment. … this becomes a goldmine of insight for performance engineers</a:t>
            </a:r>
          </a:p>
          <a:p>
            <a:pPr marL="171450" indent="-171450">
              <a:buFont typeface="Arial" panose="020B0604020202020204" pitchFamily="34" charset="0"/>
              <a:buChar char="•"/>
            </a:pPr>
            <a:r>
              <a:rPr lang="en-US" dirty="0"/>
              <a:t>Issues can trigger work orders in a 3rd party CMMS, avoiding duplicate data entry</a:t>
            </a:r>
          </a:p>
          <a:p>
            <a:pPr marL="171450" indent="-171450">
              <a:buFont typeface="Arial" panose="020B0604020202020204" pitchFamily="34" charset="0"/>
              <a:buChar char="•"/>
            </a:pPr>
            <a:r>
              <a:rPr lang="en-US" dirty="0"/>
              <a:t>All issues can be accessed managed and filtered in a Kanban view – a digital alternative to your white board</a:t>
            </a:r>
          </a:p>
          <a:p>
            <a:pPr marL="171450" indent="-171450">
              <a:buFont typeface="Arial" panose="020B0604020202020204" pitchFamily="34" charset="0"/>
              <a:buChar char="•"/>
            </a:pPr>
            <a:r>
              <a:rPr lang="en-US" dirty="0"/>
              <a:t>Finally, Teamwork makes it possible to automatically convert a resolved issue into a draft of a troubleshooting solution – saving time and effort in standardizing and sharing best practices across your operations.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31904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Teamwork delivers all the features and functionality needed to close the continuous improvement loop in a single, integrated platform</a:t>
            </a:r>
          </a:p>
          <a:p>
            <a:endParaRPr lang="en-US" dirty="0"/>
          </a:p>
          <a:p>
            <a:pPr marL="228600" indent="-228600">
              <a:buFont typeface="+mj-lt"/>
              <a:buAutoNum type="arabicPeriod"/>
            </a:pPr>
            <a:r>
              <a:rPr lang="en-US" dirty="0"/>
              <a:t>Identify issues using the factory feed, dashboard and forms to shine a light on major and micro issues in your operations.</a:t>
            </a:r>
          </a:p>
          <a:p>
            <a:pPr marL="228600" indent="-228600">
              <a:buFont typeface="+mj-lt"/>
              <a:buAutoNum type="arabicPeriod"/>
            </a:pPr>
            <a:r>
              <a:rPr lang="en-US" dirty="0"/>
              <a:t>Problem escalation and issue tracking</a:t>
            </a:r>
          </a:p>
          <a:p>
            <a:pPr marL="228600" indent="-228600">
              <a:buFont typeface="+mj-lt"/>
              <a:buAutoNum type="arabicPeriod"/>
            </a:pPr>
            <a:r>
              <a:rPr lang="en-US" dirty="0"/>
              <a:t>Record, capture and share best practices from the multimedia knowledge base of work instructions and troubleshooting solutions that are easy to access on the shop floor.</a:t>
            </a:r>
          </a:p>
          <a:p>
            <a:pPr marL="228600" indent="-228600">
              <a:buFont typeface="+mj-lt"/>
              <a:buAutoNum type="arabicPeriod"/>
            </a:pPr>
            <a:r>
              <a:rPr lang="en-US" dirty="0"/>
              <a:t>Provide skills management, training programs and exams</a:t>
            </a:r>
          </a:p>
          <a:p>
            <a:pPr marL="228600" indent="-228600">
              <a:buFont typeface="+mj-lt"/>
              <a:buAutoNum type="arabicPeriod"/>
            </a:pPr>
            <a:r>
              <a:rPr lang="en-US" dirty="0"/>
              <a:t>And checklists and tasks to make sure instructions are followed</a:t>
            </a:r>
          </a:p>
          <a:p>
            <a:endParaRPr lang="en-US" dirty="0"/>
          </a:p>
          <a:p>
            <a:r>
              <a:rPr lang="en-US" dirty="0"/>
              <a:t>The benefit of bringing together all these capabilities into one single, worker-centric platform is that makes it easier and more cost-effective to maintain than cobbling separate point solutions.  The seamlessness of these typically disparate, unconnected platforms makes for a better user experience and higher adoption, which is critical to effect actual change in behavior.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2735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have been given their own demonstration environment, which you should use here to manually navigate the Teamwork solution to guide the conversation.  However, a quick tour demonstration video has also been embedded for a brief offline experience if the AVEVA Teamwork demo instance is inaccessible.</a:t>
            </a:r>
          </a:p>
        </p:txBody>
      </p:sp>
      <p:sp>
        <p:nvSpPr>
          <p:cNvPr id="4" name="Slide Number Placeholder 3"/>
          <p:cNvSpPr>
            <a:spLocks noGrp="1"/>
          </p:cNvSpPr>
          <p:nvPr>
            <p:ph type="sldNum" sz="quarter" idx="5"/>
          </p:nvPr>
        </p:nvSpPr>
        <p:spPr/>
        <p:txBody>
          <a:bodyPr/>
          <a:lstStyle/>
          <a:p>
            <a:fld id="{70234E84-C538-456E-9D17-5DEAA57ABBDE}" type="slidenum">
              <a:rPr lang="en-GB" smtClean="0"/>
              <a:pPr/>
              <a:t>13</a:t>
            </a:fld>
            <a:endParaRPr lang="en-GB"/>
          </a:p>
        </p:txBody>
      </p:sp>
    </p:spTree>
    <p:extLst>
      <p:ext uri="{BB962C8B-B14F-4D97-AF65-F5344CB8AC3E}">
        <p14:creationId xmlns:p14="http://schemas.microsoft.com/office/powerpoint/2010/main" val="42992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 solves the challenges with knowledge and skills gaps on the plant floor, but can also be leveraged as part of your greater operations technology strategy.</a:t>
            </a:r>
          </a:p>
          <a:p>
            <a:endParaRPr lang="en-US" dirty="0"/>
          </a:p>
          <a:p>
            <a:pPr marL="171450" indent="-171450">
              <a:buFont typeface="Arial" panose="020B0604020202020204" pitchFamily="34" charset="0"/>
              <a:buChar char="•"/>
            </a:pPr>
            <a:r>
              <a:rPr lang="en-US" dirty="0"/>
              <a:t>News posts can be turned into work orders in the CMMS</a:t>
            </a:r>
          </a:p>
          <a:p>
            <a:pPr marL="171450" indent="-171450">
              <a:buFont typeface="Arial" panose="020B0604020202020204" pitchFamily="34" charset="0"/>
              <a:buChar char="•"/>
            </a:pPr>
            <a:r>
              <a:rPr lang="en-US" dirty="0"/>
              <a:t>Bi-directional links between </a:t>
            </a:r>
            <a:r>
              <a:rPr lang="en-US" dirty="0" err="1"/>
              <a:t>SoPs</a:t>
            </a:r>
            <a:r>
              <a:rPr lang="en-US" dirty="0"/>
              <a:t> in QMS and instructions</a:t>
            </a:r>
          </a:p>
          <a:p>
            <a:pPr marL="171450" indent="-171450">
              <a:buFont typeface="Arial" panose="020B0604020202020204" pitchFamily="34" charset="0"/>
              <a:buChar char="•"/>
            </a:pPr>
            <a:r>
              <a:rPr lang="en-US" dirty="0"/>
              <a:t>Dashboard feature allows real time view into production metrics, trigger posts from MES to Teamwork and reverse</a:t>
            </a:r>
          </a:p>
          <a:p>
            <a:pPr marL="171450" indent="-171450">
              <a:buFont typeface="Arial" panose="020B0604020202020204" pitchFamily="34" charset="0"/>
              <a:buChar char="•"/>
            </a:pPr>
            <a:r>
              <a:rPr lang="en-US" dirty="0"/>
              <a:t>Skills can feed updates to LMS on status of worker competencies, skills can link to content in LMS</a:t>
            </a:r>
          </a:p>
          <a:p>
            <a:pPr marL="171450" indent="-171450">
              <a:buFont typeface="Arial" panose="020B0604020202020204" pitchFamily="34" charset="0"/>
              <a:buChar char="•"/>
            </a:pPr>
            <a:r>
              <a:rPr lang="en-US" dirty="0"/>
              <a:t>Posts related to downtime can be synchronized with ERP logs</a:t>
            </a:r>
          </a:p>
          <a:p>
            <a:endParaRPr lang="en-US" dirty="0"/>
          </a:p>
          <a:p>
            <a:r>
              <a:rPr lang="en-US" dirty="0"/>
              <a:t>The role of AVEVA Teamwork:  Closing the knowledge loop through a digital tool and continuous improvement.</a:t>
            </a:r>
          </a:p>
          <a:p>
            <a:endParaRPr lang="en-US" dirty="0"/>
          </a:p>
          <a:p>
            <a:r>
              <a:rPr lang="en-US" dirty="0"/>
              <a:t>Knowledge is living and breathing, evolving, growing and updating. Not static. Not locked down.</a:t>
            </a:r>
          </a:p>
        </p:txBody>
      </p:sp>
      <p:sp>
        <p:nvSpPr>
          <p:cNvPr id="4" name="Slide Number Placeholder 3"/>
          <p:cNvSpPr>
            <a:spLocks noGrp="1"/>
          </p:cNvSpPr>
          <p:nvPr>
            <p:ph type="sldNum" sz="quarter" idx="5"/>
          </p:nvPr>
        </p:nvSpPr>
        <p:spPr/>
        <p:txBody>
          <a:bodyPr/>
          <a:lstStyle/>
          <a:p>
            <a:fld id="{70234E84-C538-456E-9D17-5DEAA57ABBDE}" type="slidenum">
              <a:rPr lang="en-GB" smtClean="0"/>
              <a:pPr/>
              <a:t>14</a:t>
            </a:fld>
            <a:endParaRPr lang="en-GB"/>
          </a:p>
        </p:txBody>
      </p:sp>
    </p:spTree>
    <p:extLst>
      <p:ext uri="{BB962C8B-B14F-4D97-AF65-F5344CB8AC3E}">
        <p14:creationId xmlns:p14="http://schemas.microsoft.com/office/powerpoint/2010/main" val="216999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 is optimally deployed as a phased transformation beginning with the daily management and problem-solving communication activities that are quick to implement and provide immediate value to the organization.  This builds confidence and user adoption while a library of work instructions and content is created, and the skills development framework is defined.</a:t>
            </a:r>
          </a:p>
          <a:p>
            <a:endParaRPr lang="en-US" dirty="0"/>
          </a:p>
          <a:p>
            <a:r>
              <a:rPr lang="en-US" dirty="0"/>
              <a:t>Adoption is a critical aspect of any user-centric application, fortunately, AVEVA Teamwork utilizes intuitive navigation and workflows that are seen in many common consumer applications such as social media and recording video on a phone.  This can help with the cultural shift that may be required.</a:t>
            </a:r>
          </a:p>
          <a:p>
            <a:endParaRPr lang="en-US" dirty="0"/>
          </a:p>
          <a:p>
            <a:r>
              <a:rPr lang="en-US" dirty="0"/>
              <a:t>In addition, from an implementation standpoint, there is no installation or coding required.  The Teamwork foundation is configured by building a hierarchy of locations for equipment, defining categories for content and creating user accounts.</a:t>
            </a:r>
          </a:p>
        </p:txBody>
      </p:sp>
      <p:sp>
        <p:nvSpPr>
          <p:cNvPr id="4" name="Slide Number Placeholder 3"/>
          <p:cNvSpPr>
            <a:spLocks noGrp="1"/>
          </p:cNvSpPr>
          <p:nvPr>
            <p:ph type="sldNum" sz="quarter" idx="5"/>
          </p:nvPr>
        </p:nvSpPr>
        <p:spPr/>
        <p:txBody>
          <a:bodyPr/>
          <a:lstStyle/>
          <a:p>
            <a:fld id="{70234E84-C538-456E-9D17-5DEAA57ABBDE}" type="slidenum">
              <a:rPr lang="en-GB" smtClean="0"/>
              <a:pPr/>
              <a:t>15</a:t>
            </a:fld>
            <a:endParaRPr lang="en-GB"/>
          </a:p>
        </p:txBody>
      </p:sp>
    </p:spTree>
    <p:extLst>
      <p:ext uri="{BB962C8B-B14F-4D97-AF65-F5344CB8AC3E}">
        <p14:creationId xmlns:p14="http://schemas.microsoft.com/office/powerpoint/2010/main" val="98837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AVEVA Teamwork brings knowledge sharing and collaboration to the connected worker.  Existing users have experienced manufacturing focused improvements including a 34% decrease in safety near misses, a 9% reduction in waste, 4% OEE improvement and a 50% reduction in non-quality rates, in addition to building their digital knowledge stores and reducing training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next step, we can jointly go through an AVEVA Teamwork Savings Calculator that can provide a basic and upfront ROI to understand how Teamwork may benefit your organization.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195996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234E84-C538-456E-9D17-5DEAA57ABBDE}" type="slidenum">
              <a:rPr lang="en-GB" smtClean="0"/>
              <a:pPr/>
              <a:t>17</a:t>
            </a:fld>
            <a:endParaRPr lang="en-GB"/>
          </a:p>
        </p:txBody>
      </p:sp>
    </p:spTree>
    <p:extLst>
      <p:ext uri="{BB962C8B-B14F-4D97-AF65-F5344CB8AC3E}">
        <p14:creationId xmlns:p14="http://schemas.microsoft.com/office/powerpoint/2010/main" val="299901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concerns are top of mind for many organizations; however they haven’t been equipped with the right technology and tools to effect change.  McKinsey surveyed 116 executives and found the skills and knowledge gap is a top 10 issue for 66% of their companies, however only 7% of those believe they are prepared to address it.  There is a need to capture knowledge and build skillsets to remain competitive due to growing trends.</a:t>
            </a:r>
          </a:p>
          <a:p>
            <a:endParaRPr lang="en-US" dirty="0"/>
          </a:p>
          <a:p>
            <a:endParaRPr lang="en-US" dirty="0"/>
          </a:p>
          <a:p>
            <a:r>
              <a:rPr lang="en-US" dirty="0"/>
              <a:t>https://www.mckinsey.com/business-functions/operations/our-insights/building-the-vital-skills-for-the-future-of-work-in-operations</a:t>
            </a:r>
          </a:p>
        </p:txBody>
      </p:sp>
      <p:sp>
        <p:nvSpPr>
          <p:cNvPr id="4" name="Slide Number Placeholder 3"/>
          <p:cNvSpPr>
            <a:spLocks noGrp="1"/>
          </p:cNvSpPr>
          <p:nvPr>
            <p:ph type="sldNum" sz="quarter" idx="5"/>
          </p:nvPr>
        </p:nvSpPr>
        <p:spPr/>
        <p:txBody>
          <a:bodyPr/>
          <a:lstStyle/>
          <a:p>
            <a:fld id="{70234E84-C538-456E-9D17-5DEAA57ABBDE}" type="slidenum">
              <a:rPr lang="en-GB" smtClean="0"/>
              <a:pPr/>
              <a:t>3</a:t>
            </a:fld>
            <a:endParaRPr lang="en-GB"/>
          </a:p>
        </p:txBody>
      </p:sp>
    </p:spTree>
    <p:extLst>
      <p:ext uri="{BB962C8B-B14F-4D97-AF65-F5344CB8AC3E}">
        <p14:creationId xmlns:p14="http://schemas.microsoft.com/office/powerpoint/2010/main" val="62804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 is a performance support application designed specifically for industrial operations, to empower workers with the knowledge &amp; tools they need to improve plant productivity and drive excellence in their operations.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93991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Teamwork brings the knowledge held by experienced workers together with digital technologies to engage and connect new workers.  This creates a sustainable environment for knowledge retention and fosters collaboration between workforces.</a:t>
            </a:r>
          </a:p>
        </p:txBody>
      </p:sp>
      <p:sp>
        <p:nvSpPr>
          <p:cNvPr id="4" name="Slide Number Placeholder 3"/>
          <p:cNvSpPr>
            <a:spLocks noGrp="1"/>
          </p:cNvSpPr>
          <p:nvPr>
            <p:ph type="sldNum" sz="quarter" idx="5"/>
          </p:nvPr>
        </p:nvSpPr>
        <p:spPr/>
        <p:txBody>
          <a:bodyPr/>
          <a:lstStyle/>
          <a:p>
            <a:fld id="{70234E84-C538-456E-9D17-5DEAA57ABBDE}" type="slidenum">
              <a:rPr lang="en-GB" smtClean="0"/>
              <a:pPr/>
              <a:t>5</a:t>
            </a:fld>
            <a:endParaRPr lang="en-GB"/>
          </a:p>
        </p:txBody>
      </p:sp>
    </p:spTree>
    <p:extLst>
      <p:ext uri="{BB962C8B-B14F-4D97-AF65-F5344CB8AC3E}">
        <p14:creationId xmlns:p14="http://schemas.microsoft.com/office/powerpoint/2010/main" val="307789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 resolves knowledge and skills gap issues by connecting workers with the rest of your digital operations and workforce, and by providing them with instant access to the information they need directly at their workstations.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Workers collaborate in real-time to share important production related events, to solve problems, and capture ideas for continuous improvement</a:t>
            </a:r>
          </a:p>
          <a:p>
            <a:pPr marL="171450" indent="-171450">
              <a:buFont typeface="Arial" panose="020B0604020202020204" pitchFamily="34" charset="0"/>
              <a:buChar char="•"/>
            </a:pPr>
            <a:r>
              <a:rPr lang="en-US" dirty="0"/>
              <a:t>They use tablets to access how-to videos, training guides, work instructions and other information at their stations</a:t>
            </a:r>
          </a:p>
          <a:p>
            <a:pPr marL="171450" indent="-171450">
              <a:buFont typeface="Arial" panose="020B0604020202020204" pitchFamily="34" charset="0"/>
              <a:buChar char="•"/>
            </a:pPr>
            <a:r>
              <a:rPr lang="en-US" dirty="0"/>
              <a:t>This provides management with greater visibility into what’s happening on the plant floor at all times, which enables them to manage daily operations more efficiently</a:t>
            </a:r>
          </a:p>
          <a:p>
            <a:pPr marL="171450" indent="-171450">
              <a:buFont typeface="Arial" panose="020B0604020202020204" pitchFamily="34" charset="0"/>
              <a:buChar char="•"/>
            </a:pPr>
            <a:r>
              <a:rPr lang="en-US" dirty="0"/>
              <a:t>It also provides corporate stakeholders in health &amp; safety, quality, and HR with greater control over upskilling, policies and provides a better way to track and enforce global standards and compliance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All managed through a cloud hosted application and accessible by users on mobile devices throughout their daily activities and a web browser for desk-based staff.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000000"/>
              </a:solidFill>
              <a:effectLst/>
              <a:uLnTx/>
              <a:uFillTx/>
              <a:latin typeface="Muli" panose="00000500000000000000" pitchFamily="2" charset="0"/>
              <a:ea typeface="+mn-ea"/>
              <a:cs typeface="+mn-cs"/>
            </a:endParaRPr>
          </a:p>
        </p:txBody>
      </p:sp>
    </p:spTree>
    <p:extLst>
      <p:ext uri="{BB962C8B-B14F-4D97-AF65-F5344CB8AC3E}">
        <p14:creationId xmlns:p14="http://schemas.microsoft.com/office/powerpoint/2010/main" val="215610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Teamwork’s capabilities can be grouped into four areas of focus:</a:t>
            </a:r>
          </a:p>
          <a:p>
            <a:endParaRPr lang="en-US" dirty="0"/>
          </a:p>
          <a:p>
            <a:r>
              <a:rPr lang="en-US" b="1" dirty="0"/>
              <a:t>Communication</a:t>
            </a:r>
          </a:p>
          <a:p>
            <a:r>
              <a:rPr lang="en-US" dirty="0"/>
              <a:t>Connect workers across shifts and plants to solve problems in real time</a:t>
            </a:r>
          </a:p>
          <a:p>
            <a:r>
              <a:rPr lang="en-US" dirty="0"/>
              <a:t>A digital logbook for workers and management to share important production updates</a:t>
            </a:r>
          </a:p>
          <a:p>
            <a:r>
              <a:rPr lang="en-US" dirty="0"/>
              <a:t>Capture and archive a continuously growing knowledge base of production events</a:t>
            </a:r>
          </a:p>
          <a:p>
            <a:endParaRPr lang="en-US" dirty="0"/>
          </a:p>
          <a:p>
            <a:r>
              <a:rPr lang="en-US" b="1" dirty="0"/>
              <a:t>“Digital Knowledge” (Knowledge Management)</a:t>
            </a:r>
          </a:p>
          <a:p>
            <a:r>
              <a:rPr lang="en-US" dirty="0"/>
              <a:t>A centralized digital library of work instructions, videos, troubleshooting solutions and more</a:t>
            </a:r>
          </a:p>
          <a:p>
            <a:r>
              <a:rPr lang="en-US" dirty="0"/>
              <a:t>Workers use tablets to scan QR codes and access information in seconds</a:t>
            </a:r>
          </a:p>
          <a:p>
            <a:r>
              <a:rPr lang="en-US" dirty="0"/>
              <a:t>Ensure a standardized way of working across global operations by creating an equipment network</a:t>
            </a:r>
          </a:p>
          <a:p>
            <a:endParaRPr lang="en-US" dirty="0"/>
          </a:p>
          <a:p>
            <a:r>
              <a:rPr lang="en-US" b="1" dirty="0"/>
              <a:t>Skills Management</a:t>
            </a:r>
          </a:p>
          <a:p>
            <a:r>
              <a:rPr lang="en-US" dirty="0"/>
              <a:t>Deliver and track training for new hires, operator upskilling and mandatory certifications</a:t>
            </a:r>
          </a:p>
          <a:p>
            <a:r>
              <a:rPr lang="en-US" dirty="0"/>
              <a:t>Multi-step training programs built to standardize employee skills development</a:t>
            </a:r>
          </a:p>
          <a:p>
            <a:r>
              <a:rPr lang="en-US" dirty="0"/>
              <a:t>The Skills matrix provides an "at-a-glance" view of completed, outstanding and pending training</a:t>
            </a:r>
          </a:p>
          <a:p>
            <a:endParaRPr lang="en-US" dirty="0"/>
          </a:p>
          <a:p>
            <a:r>
              <a:rPr lang="en-US" b="1" dirty="0"/>
              <a:t>Issues Management </a:t>
            </a:r>
          </a:p>
          <a:p>
            <a:r>
              <a:rPr lang="en-US" dirty="0"/>
              <a:t>Digitally capture, track, manage and resolve production problems</a:t>
            </a:r>
          </a:p>
          <a:p>
            <a:r>
              <a:rPr lang="en-US" dirty="0"/>
              <a:t>Support problem escalation, collaboration and task assignment to a global network of experts</a:t>
            </a:r>
          </a:p>
          <a:p>
            <a:r>
              <a:rPr lang="en-US" dirty="0"/>
              <a:t>Improve visibility into issues across operations through a real-time, digital Kanban view</a:t>
            </a:r>
          </a:p>
        </p:txBody>
      </p:sp>
      <p:sp>
        <p:nvSpPr>
          <p:cNvPr id="4" name="Slide Number Placeholder 3"/>
          <p:cNvSpPr>
            <a:spLocks noGrp="1"/>
          </p:cNvSpPr>
          <p:nvPr>
            <p:ph type="sldNum" sz="quarter" idx="5"/>
          </p:nvPr>
        </p:nvSpPr>
        <p:spPr/>
        <p:txBody>
          <a:bodyPr/>
          <a:lstStyle/>
          <a:p>
            <a:fld id="{70234E84-C538-456E-9D17-5DEAA57ABBDE}" type="slidenum">
              <a:rPr lang="en-GB" smtClean="0"/>
              <a:pPr/>
              <a:t>7</a:t>
            </a:fld>
            <a:endParaRPr lang="en-GB"/>
          </a:p>
        </p:txBody>
      </p:sp>
    </p:spTree>
    <p:extLst>
      <p:ext uri="{BB962C8B-B14F-4D97-AF65-F5344CB8AC3E}">
        <p14:creationId xmlns:p14="http://schemas.microsoft.com/office/powerpoint/2010/main" val="330429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Factory Feed empowers your workers to communicate and respond to issues on the plant floor in real-time, removing barriers that cause or prolong downtime.</a:t>
            </a:r>
          </a:p>
          <a:p>
            <a:endParaRPr lang="en-US" dirty="0"/>
          </a:p>
          <a:p>
            <a:pPr marL="171450" indent="-171450">
              <a:buFont typeface="Arial" panose="020B0604020202020204" pitchFamily="34" charset="0"/>
              <a:buChar char="•"/>
            </a:pPr>
            <a:r>
              <a:rPr lang="en-US" dirty="0"/>
              <a:t>Identify and address bottlenecks and waste by recording and sharing issues using images, video and text</a:t>
            </a:r>
          </a:p>
          <a:p>
            <a:pPr marL="171450" indent="-171450">
              <a:buFont typeface="Arial" panose="020B0604020202020204" pitchFamily="34" charset="0"/>
              <a:buChar char="•"/>
            </a:pPr>
            <a:r>
              <a:rPr lang="en-US" dirty="0"/>
              <a:t>News Types -  Categorize and tag posts using configurable News Types for easy retrieval by others. </a:t>
            </a:r>
          </a:p>
          <a:p>
            <a:pPr marL="171450" indent="-171450">
              <a:buFont typeface="Arial" panose="020B0604020202020204" pitchFamily="34" charset="0"/>
              <a:buChar char="•"/>
            </a:pPr>
            <a:r>
              <a:rPr lang="en-US" dirty="0"/>
              <a:t>Call for Help – When a problem occurs, workers can put out an alert and directly request assistance in addressing the problem or identifying experts who can help resolve the issue. Eliminate wasted time caused by traditional inefficient escalation processes.  Send out a digital alert to designated equipment experts and workers on the line across the organization (not just the mechanics on the floor) in the event of a production issue that can’t be resolved independently by the operator.</a:t>
            </a:r>
          </a:p>
          <a:p>
            <a:pPr marL="171450" indent="-171450">
              <a:buFont typeface="Arial" panose="020B0604020202020204" pitchFamily="34" charset="0"/>
              <a:buChar char="•"/>
            </a:pPr>
            <a:r>
              <a:rPr lang="en-US" dirty="0"/>
              <a:t>Equipment tagging -  Keep a log of events and problems by tagging the equipment, products, and workstations in a post.</a:t>
            </a:r>
          </a:p>
          <a:p>
            <a:pPr marL="171450" indent="-171450">
              <a:buFont typeface="Arial" panose="020B0604020202020204" pitchFamily="34" charset="0"/>
              <a:buChar char="•"/>
            </a:pPr>
            <a:r>
              <a:rPr lang="en-US" dirty="0"/>
              <a:t>Communication channels – Publish news and events to specific channels to target communication only to those who need it. Channels can be at the Corporate, Department, Plant or Product Line level, and custom channels within these categories can further target the communication, minimizing unnecessary distractions for users.</a:t>
            </a:r>
          </a:p>
          <a:p>
            <a:pPr marL="171450" indent="-171450">
              <a:buFont typeface="Arial" panose="020B0604020202020204" pitchFamily="34" charset="0"/>
              <a:buChar char="•"/>
            </a:pPr>
            <a:r>
              <a:rPr lang="en-US" dirty="0"/>
              <a:t>Interactivity &amp; collaboration – Comment on posts, offer solutions to problems, assign tasks to individuals helping to drive urgency and action among users.</a:t>
            </a:r>
          </a:p>
          <a:p>
            <a:pPr marL="171450" indent="-171450">
              <a:buFont typeface="Arial" panose="020B0604020202020204" pitchFamily="34" charset="0"/>
              <a:buChar char="•"/>
            </a:pPr>
            <a:r>
              <a:rPr lang="en-US" dirty="0"/>
              <a:t>Integrations (Triggers &amp; cards)</a:t>
            </a:r>
          </a:p>
        </p:txBody>
      </p:sp>
      <p:sp>
        <p:nvSpPr>
          <p:cNvPr id="4" name="Slide Number Placeholder 3"/>
          <p:cNvSpPr>
            <a:spLocks noGrp="1"/>
          </p:cNvSpPr>
          <p:nvPr>
            <p:ph type="sldNum" sz="quarter" idx="5"/>
          </p:nvPr>
        </p:nvSpPr>
        <p:spPr/>
        <p:txBody>
          <a:bodyPr/>
          <a:lstStyle/>
          <a:p>
            <a:fld id="{70234E84-C538-456E-9D17-5DEAA57ABBDE}" type="slidenum">
              <a:rPr lang="en-GB" smtClean="0"/>
              <a:pPr/>
              <a:t>8</a:t>
            </a:fld>
            <a:endParaRPr lang="en-GB"/>
          </a:p>
        </p:txBody>
      </p:sp>
    </p:spTree>
    <p:extLst>
      <p:ext uri="{BB962C8B-B14F-4D97-AF65-F5344CB8AC3E}">
        <p14:creationId xmlns:p14="http://schemas.microsoft.com/office/powerpoint/2010/main" val="3728232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AVEVA Teamwork’s digital knowledge, or knowledge management capabilities, make it possible to centralize all the important information pertaining to a machine, workstation or product and give workers the ability to access it in a matter of seconds. </a:t>
            </a:r>
          </a:p>
          <a:p>
            <a:endParaRPr lang="en-US" dirty="0"/>
          </a:p>
          <a:p>
            <a:pPr marL="171450" indent="-171450">
              <a:buFont typeface="Arial" panose="020B0604020202020204" pitchFamily="34" charset="0"/>
              <a:buChar char="•"/>
            </a:pPr>
            <a:r>
              <a:rPr lang="en-US" dirty="0"/>
              <a:t>This includes digital work instructions, micro-lessons and troubleshooting solutions that can be easily accessed using strategically placed QR codes throughout your production lines.</a:t>
            </a:r>
          </a:p>
          <a:p>
            <a:pPr marL="171450" indent="-171450">
              <a:buFont typeface="Arial" panose="020B0604020202020204" pitchFamily="34" charset="0"/>
              <a:buChar char="•"/>
            </a:pPr>
            <a:r>
              <a:rPr lang="en-US" dirty="0"/>
              <a:t>Documents, images, links and videos are supported.</a:t>
            </a:r>
          </a:p>
          <a:p>
            <a:pPr marL="171450" indent="-171450">
              <a:buFont typeface="Arial" panose="020B0604020202020204" pitchFamily="34" charset="0"/>
              <a:buChar char="•"/>
            </a:pPr>
            <a:r>
              <a:rPr lang="en-US" dirty="0"/>
              <a:t>Quick access at the point of need (on the shop floor) is facilitated by QR codes strategically placed throughout your operations.</a:t>
            </a:r>
          </a:p>
          <a:p>
            <a:pPr marL="171450" indent="-171450">
              <a:buFont typeface="Arial" panose="020B0604020202020204" pitchFamily="34" charset="0"/>
              <a:buChar char="•"/>
            </a:pPr>
            <a:r>
              <a:rPr lang="en-US" dirty="0"/>
              <a:t>Teamwork makes it possible to define and enforce approval workflows to ensures all the necessary stakeholders, from operations to health &amp; safety, are consulted prior to content being published on Teamwork. Version control and version history helps address ISO compliance requirements. </a:t>
            </a:r>
          </a:p>
          <a:p>
            <a:pPr marL="171450" indent="-171450">
              <a:buFont typeface="Arial" panose="020B0604020202020204" pitchFamily="34" charset="0"/>
              <a:buChar char="•"/>
            </a:pPr>
            <a:r>
              <a:rPr lang="en-US" dirty="0"/>
              <a:t>Viewing reports keep track of who has seen which content.</a:t>
            </a:r>
          </a:p>
          <a:p>
            <a:pPr marL="171450" indent="-171450">
              <a:buFont typeface="Arial" panose="020B0604020202020204" pitchFamily="34" charset="0"/>
              <a:buChar char="•"/>
            </a:pPr>
            <a:r>
              <a:rPr lang="en-US" dirty="0"/>
              <a:t>Translation of instructions to other languages is made easier through the language management capabilities. Create a draft of a WI in a new language and copy over all the multimedia and structure in a single click.</a:t>
            </a:r>
          </a:p>
          <a:p>
            <a:pPr marL="171450" indent="-171450">
              <a:buFont typeface="Arial" panose="020B0604020202020204" pitchFamily="34" charset="0"/>
              <a:buChar char="•"/>
            </a:pPr>
            <a:r>
              <a:rPr lang="en-US" dirty="0"/>
              <a:t>The ability to easily share instructions for common assets and processes across plants is made possible thanks to the information structure based on ISA S95.</a:t>
            </a:r>
          </a:p>
          <a:p>
            <a:pPr marL="171450" indent="-171450">
              <a:buFont typeface="Arial" panose="020B0604020202020204" pitchFamily="34" charset="0"/>
              <a:buChar char="•"/>
            </a:pPr>
            <a:r>
              <a:rPr lang="en-US" dirty="0"/>
              <a:t>Visibility is controlled based on user roles ensuring only relevant content is visible to a user – reducing distractions and improving ease-of-use. </a:t>
            </a:r>
          </a:p>
        </p:txBody>
      </p:sp>
      <p:sp>
        <p:nvSpPr>
          <p:cNvPr id="4" name="Slide Number Placeholder 3"/>
          <p:cNvSpPr>
            <a:spLocks noGrp="1"/>
          </p:cNvSpPr>
          <p:nvPr>
            <p:ph type="sldNum" sz="quarter" idx="5"/>
          </p:nvPr>
        </p:nvSpPr>
        <p:spPr/>
        <p:txBody>
          <a:bodyPr/>
          <a:lstStyle/>
          <a:p>
            <a:fld id="{70234E84-C538-456E-9D17-5DEAA57ABBDE}" type="slidenum">
              <a:rPr lang="en-GB" smtClean="0"/>
              <a:pPr/>
              <a:t>9</a:t>
            </a:fld>
            <a:endParaRPr lang="en-GB"/>
          </a:p>
        </p:txBody>
      </p:sp>
    </p:spTree>
    <p:extLst>
      <p:ext uri="{BB962C8B-B14F-4D97-AF65-F5344CB8AC3E}">
        <p14:creationId xmlns:p14="http://schemas.microsoft.com/office/powerpoint/2010/main" val="394007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traditional corporate LMSs, AVEVA Teamwork skills management capabilities are built specifically to help oversee and track production skills.</a:t>
            </a:r>
          </a:p>
          <a:p>
            <a:endParaRPr lang="en-US" dirty="0"/>
          </a:p>
          <a:p>
            <a:pPr marL="171450" indent="-171450">
              <a:buFont typeface="Arial" panose="020B0604020202020204" pitchFamily="34" charset="0"/>
              <a:buChar char="•"/>
            </a:pPr>
            <a:r>
              <a:rPr lang="en-US" dirty="0"/>
              <a:t>Multi-step training programs can be defined for each skill and then assigned and tracked for employees. The steps in the training program can include guides and instructions already in Teamwork, as well as exams, and even mandatory shadowing periods or classroom training.</a:t>
            </a:r>
          </a:p>
          <a:p>
            <a:pPr marL="171450" indent="-171450">
              <a:buFont typeface="Arial" panose="020B0604020202020204" pitchFamily="34" charset="0"/>
              <a:buChar char="•"/>
            </a:pPr>
            <a:r>
              <a:rPr lang="en-US" dirty="0"/>
              <a:t>The Skills matrix provides and “at-a-glance” view of completed and pending training allowing supervisors to identify which operators have the skills to step in and cover a workstation, as well as gaps in coverage. Skills can be set to expire and require revision. </a:t>
            </a:r>
          </a:p>
          <a:p>
            <a:pPr marL="171450" indent="-171450">
              <a:buFont typeface="Arial" panose="020B0604020202020204" pitchFamily="34" charset="0"/>
              <a:buChar char="•"/>
            </a:pPr>
            <a:r>
              <a:rPr lang="en-US" dirty="0"/>
              <a:t>Teamwork skills can link to content in your LMS and can push updates to the LMS (i.e. when a skill level changes.)</a:t>
            </a:r>
          </a:p>
          <a:p>
            <a:pPr marL="171450" indent="-171450">
              <a:buFont typeface="Arial" panose="020B0604020202020204" pitchFamily="34" charset="0"/>
              <a:buChar char="•"/>
            </a:pPr>
            <a:r>
              <a:rPr lang="en-US" dirty="0"/>
              <a:t>Before a skill level is set, supervisors must indicate their endorsements.  These “step up cards” or assessments are essentially an endorsement for each step of a skill. Assessments can be added as a step in a skill to enable trainers on the floor to formalize and capture the interim (not assessed, not mastered, mastered). Trainers often need to assess mid-training program while endorsements are done only at the end by a supervisor.</a:t>
            </a:r>
          </a:p>
        </p:txBody>
      </p:sp>
      <p:sp>
        <p:nvSpPr>
          <p:cNvPr id="4" name="Slide Number Placeholder 3"/>
          <p:cNvSpPr>
            <a:spLocks noGrp="1"/>
          </p:cNvSpPr>
          <p:nvPr>
            <p:ph type="sldNum" sz="quarter" idx="5"/>
          </p:nvPr>
        </p:nvSpPr>
        <p:spPr/>
        <p:txBody>
          <a:bodyPr/>
          <a:lstStyle/>
          <a:p>
            <a:fld id="{70234E84-C538-456E-9D17-5DEAA57ABBDE}" type="slidenum">
              <a:rPr lang="en-GB" smtClean="0"/>
              <a:pPr/>
              <a:t>10</a:t>
            </a:fld>
            <a:endParaRPr lang="en-GB"/>
          </a:p>
        </p:txBody>
      </p:sp>
    </p:spTree>
    <p:extLst>
      <p:ext uri="{BB962C8B-B14F-4D97-AF65-F5344CB8AC3E}">
        <p14:creationId xmlns:p14="http://schemas.microsoft.com/office/powerpoint/2010/main" val="2189961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0" name="Date Placeholder 29">
            <a:extLst>
              <a:ext uri="{FF2B5EF4-FFF2-40B4-BE49-F238E27FC236}">
                <a16:creationId xmlns:a16="http://schemas.microsoft.com/office/drawing/2014/main" id="{DE67C133-D251-3247-8D2E-92740381BC98}"/>
              </a:ext>
            </a:extLst>
          </p:cNvPr>
          <p:cNvSpPr>
            <a:spLocks noGrp="1"/>
          </p:cNvSpPr>
          <p:nvPr>
            <p:ph type="dt" sz="half" idx="26"/>
          </p:nvPr>
        </p:nvSpPr>
        <p:spPr/>
        <p:txBody>
          <a:bodyPr/>
          <a:lstStyle/>
          <a:p>
            <a:endParaRPr lang="en-GB"/>
          </a:p>
        </p:txBody>
      </p:sp>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a:t>© 2020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3316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CCD59-1D66-F04E-B8E8-79D82378809A}"/>
              </a:ext>
            </a:extLst>
          </p:cNvPr>
          <p:cNvSpPr>
            <a:spLocks noGrp="1"/>
          </p:cNvSpPr>
          <p:nvPr>
            <p:ph type="dt" sz="half" idx="21"/>
          </p:nvPr>
        </p:nvSpPr>
        <p:spPr/>
        <p:txBody>
          <a:bodyPr/>
          <a:lstStyle/>
          <a:p>
            <a:endParaRPr lang="en-GB"/>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289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BB0DE516-157F-464E-96E8-5654E5C6DD44}"/>
              </a:ext>
            </a:extLst>
          </p:cNvPr>
          <p:cNvSpPr>
            <a:spLocks noGrp="1"/>
          </p:cNvSpPr>
          <p:nvPr>
            <p:ph type="dt" sz="half" idx="21"/>
          </p:nvPr>
        </p:nvSpPr>
        <p:spPr/>
        <p:txBody>
          <a:bodyPr/>
          <a:lstStyle/>
          <a:p>
            <a:endParaRPr lang="en-GB"/>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425571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6E5D1-8471-4142-9FF7-7CFB7C63627C}"/>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p>
            <a:r>
              <a:rPr lang="en-US"/>
              <a:t>© 2020 AVEVA Group plc and its subsidiaries. All rights reserved.</a:t>
            </a:r>
            <a:endParaRPr lang="en-GB" dirty="0"/>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p>
            <a:fld id="{267CDB12-45E5-4FD7-AE50-9CB5AFC72BA1}" type="slidenum">
              <a:rPr lang="en-GB" smtClean="0"/>
              <a:pPr/>
              <a:t>‹#›</a:t>
            </a:fld>
            <a:endParaRPr lang="en-GB" dirty="0"/>
          </a:p>
        </p:txBody>
      </p:sp>
    </p:spTree>
    <p:extLst>
      <p:ext uri="{BB962C8B-B14F-4D97-AF65-F5344CB8AC3E}">
        <p14:creationId xmlns:p14="http://schemas.microsoft.com/office/powerpoint/2010/main" val="30333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CFCFB1D-A5BC-724E-9743-6743493785BB}"/>
              </a:ext>
            </a:extLst>
          </p:cNvPr>
          <p:cNvSpPr>
            <a:spLocks noGrp="1"/>
          </p:cNvSpPr>
          <p:nvPr>
            <p:ph type="dt" sz="half" idx="22"/>
          </p:nvPr>
        </p:nvSpPr>
        <p:spPr/>
        <p:txBody>
          <a:bodyPr/>
          <a:lstStyle/>
          <a:p>
            <a:endParaRPr lang="en-GB"/>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nline Image Placeholder 7">
            <a:extLst>
              <a:ext uri="{FF2B5EF4-FFF2-40B4-BE49-F238E27FC236}">
                <a16:creationId xmlns:a16="http://schemas.microsoft.com/office/drawing/2014/main" id="{0206A656-1958-4BF0-B3CF-3A3A6BDAAFA3}"/>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3069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solidFill>
            <a:schemeClr val="tx2"/>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D132D7-D02F-7548-9B64-D448E10E64B3}"/>
              </a:ext>
            </a:extLst>
          </p:cNvPr>
          <p:cNvSpPr>
            <a:spLocks noGrp="1"/>
          </p:cNvSpPr>
          <p:nvPr>
            <p:ph type="dt" sz="half" idx="23"/>
          </p:nvPr>
        </p:nvSpPr>
        <p:spPr/>
        <p:txBody>
          <a:bodyPr/>
          <a:lstStyle/>
          <a:p>
            <a:endParaRPr lang="en-GB"/>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p>
            <a:r>
              <a:rPr lang="en-US"/>
              <a:t>© 2020 AVEVA Group plc and its subsidiaries. All rights reserved.</a:t>
            </a:r>
            <a:endParaRPr lang="en-GB" dirty="0"/>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p>
            <a:fld id="{267CDB12-45E5-4FD7-AE50-9CB5AFC72BA1}" type="slidenum">
              <a:rPr lang="en-GB" smtClean="0"/>
              <a:pPr/>
              <a:t>‹#›</a:t>
            </a:fld>
            <a:endParaRPr lang="en-GB" dirty="0"/>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818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noSelect="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4" name="Date Placeholder 33">
            <a:extLst>
              <a:ext uri="{FF2B5EF4-FFF2-40B4-BE49-F238E27FC236}">
                <a16:creationId xmlns:a16="http://schemas.microsoft.com/office/drawing/2014/main" id="{D99358F8-7F9D-F242-8640-4CA7095E0A8A}"/>
              </a:ext>
            </a:extLst>
          </p:cNvPr>
          <p:cNvSpPr>
            <a:spLocks noGrp="1"/>
          </p:cNvSpPr>
          <p:nvPr>
            <p:ph type="dt" sz="half" idx="21"/>
          </p:nvPr>
        </p:nvSpPr>
        <p:spPr/>
        <p:txBody>
          <a:bodyPr/>
          <a:lstStyle/>
          <a:p>
            <a:endParaRPr lang="en-GB"/>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p>
            <a:r>
              <a:rPr lang="en-US"/>
              <a:t>© 2020 AVEVA Group plc and its subsidiaries. All rights reserved.</a:t>
            </a:r>
            <a:endParaRPr lang="en-GB" dirty="0"/>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p>
            <a:fld id="{267CDB12-45E5-4FD7-AE50-9CB5AFC72BA1}" type="slidenum">
              <a:rPr lang="en-GB" smtClean="0"/>
              <a:pPr/>
              <a:t>‹#›</a:t>
            </a:fld>
            <a:endParaRPr lang="en-GB" dirty="0"/>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898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68BF5480-2952-3D45-91E5-E2F52AAE1D44}"/>
              </a:ext>
            </a:extLst>
          </p:cNvPr>
          <p:cNvSpPr>
            <a:spLocks noGrp="1"/>
          </p:cNvSpPr>
          <p:nvPr>
            <p:ph type="dt" sz="half" idx="14"/>
          </p:nvPr>
        </p:nvSpPr>
        <p:spPr/>
        <p:txBody>
          <a:bodyPr/>
          <a:lstStyle/>
          <a:p>
            <a:endParaRPr lang="en-GB"/>
          </a:p>
        </p:txBody>
      </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p>
            <a:r>
              <a:rPr lang="en-US"/>
              <a:t>© 2020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p>
            <a:fld id="{267CDB12-45E5-4FD7-AE50-9CB5AFC72BA1}" type="slidenum">
              <a:rPr lang="en-GB" smtClean="0"/>
              <a:pPr/>
              <a:t>‹#›</a:t>
            </a:fld>
            <a:endParaRPr lang="en-GB" dirty="0"/>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344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8718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0F925-BD14-364D-90F2-D69B2C436BC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006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34A081-2BA8-274F-A434-934CA19BD395}"/>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a:t>© 2020 AVEVA Group plc and its subsidiaries. All rights reserved.</a:t>
            </a:r>
            <a:endParaRPr lang="en-GB"/>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8511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180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a:extLst>
              <a:ext uri="{FF2B5EF4-FFF2-40B4-BE49-F238E27FC236}">
                <a16:creationId xmlns:a16="http://schemas.microsoft.com/office/drawing/2014/main" id="{5D0171E3-5B8E-ED4E-873A-CD2A5988448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a:t>© 2020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541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4AD94-4469-4263-BEE2-FBDE160260CC}"/>
              </a:ext>
            </a:extLst>
          </p:cNvPr>
          <p:cNvSpPr txBox="1"/>
          <p:nvPr userDrawn="1"/>
        </p:nvSpPr>
        <p:spPr>
          <a:xfrm>
            <a:off x="1008711" y="3347077"/>
            <a:ext cx="4681182" cy="720000"/>
          </a:xfrm>
          <a:prstGeom prst="rect">
            <a:avLst/>
          </a:prstGeom>
          <a:noFill/>
        </p:spPr>
        <p:txBody>
          <a:bodyPr wrap="square" lIns="0" tIns="0" rIns="0" bIns="0" rtlCol="0">
            <a:noAutofit/>
          </a:bodyPr>
          <a:lstStyle/>
          <a:p>
            <a:pPr>
              <a:lnSpc>
                <a:spcPct val="150000"/>
              </a:lnSpc>
            </a:pPr>
            <a:r>
              <a:rPr lang="en-GB" sz="1800" b="0">
                <a:solidFill>
                  <a:schemeClr val="bg1"/>
                </a:solidFill>
                <a:latin typeface="+mn-lt"/>
                <a:cs typeface="Calibri" panose="020F0502020204030204" pitchFamily="34" charset="0"/>
              </a:rPr>
              <a:t>linkedin.com/company/aveva </a:t>
            </a:r>
          </a:p>
          <a:p>
            <a:pPr>
              <a:lnSpc>
                <a:spcPct val="150000"/>
              </a:lnSpc>
            </a:pPr>
            <a:r>
              <a:rPr lang="en-GB" sz="1800" b="0" noProof="1">
                <a:solidFill>
                  <a:schemeClr val="bg1"/>
                </a:solidFill>
                <a:latin typeface="+mn-lt"/>
                <a:cs typeface="Calibri" panose="020F0502020204030204" pitchFamily="34" charset="0"/>
              </a:rPr>
              <a:t>@avevagroup</a:t>
            </a:r>
            <a:r>
              <a:rPr lang="en-GB" sz="1800" b="0">
                <a:solidFill>
                  <a:schemeClr val="bg1"/>
                </a:solidFill>
                <a:latin typeface="+mn-lt"/>
                <a:cs typeface="Calibri" panose="020F0502020204030204" pitchFamily="34" charset="0"/>
              </a:rPr>
              <a:t> </a:t>
            </a:r>
          </a:p>
        </p:txBody>
      </p:sp>
      <p:sp>
        <p:nvSpPr>
          <p:cNvPr id="21" name="TextBox 20">
            <a:extLst>
              <a:ext uri="{FF2B5EF4-FFF2-40B4-BE49-F238E27FC236}">
                <a16:creationId xmlns:a16="http://schemas.microsoft.com/office/drawing/2014/main" id="{820D0BB1-8604-4E24-9239-2A9B494261E3}"/>
              </a:ext>
            </a:extLst>
          </p:cNvPr>
          <p:cNvSpPr txBox="1"/>
          <p:nvPr userDrawn="1"/>
        </p:nvSpPr>
        <p:spPr>
          <a:xfrm>
            <a:off x="609600" y="4142232"/>
            <a:ext cx="5486400"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a:solidFill>
                  <a:schemeClr val="bg1"/>
                </a:solidFill>
                <a:latin typeface="+mn-lt"/>
                <a:cs typeface="Calibri" panose="020F0502020204030204" pitchFamily="34" charset="0"/>
              </a:rPr>
              <a:t>About AVEVA </a:t>
            </a:r>
          </a:p>
          <a:p>
            <a:pPr>
              <a:lnSpc>
                <a:spcPts val="1200"/>
              </a:lnSpc>
              <a:spcAft>
                <a:spcPts val="600"/>
              </a:spcAft>
            </a:pPr>
            <a:r>
              <a:rPr lang="en-GB" sz="1000" spc="20">
                <a:solidFill>
                  <a:schemeClr val="bg1"/>
                </a:solidFill>
                <a:latin typeface="+mn-lt"/>
                <a:cs typeface="Calibri" panose="020F0502020204030204" pitchFamily="34" charset="0"/>
              </a:rPr>
              <a:t>AVEVA is a global leader in engineering and industrial software driving digital transformation across the entire asset and operational life cycle of capital-intensive industries. </a:t>
            </a:r>
          </a:p>
          <a:p>
            <a:pPr>
              <a:lnSpc>
                <a:spcPts val="1200"/>
              </a:lnSpc>
              <a:spcAft>
                <a:spcPts val="600"/>
              </a:spcAft>
            </a:pPr>
            <a:r>
              <a:rPr lang="en-GB" sz="1000" spc="20">
                <a:solidFill>
                  <a:schemeClr val="bg1"/>
                </a:solidFill>
                <a:latin typeface="+mn-lt"/>
                <a:cs typeface="Calibri" panose="020F0502020204030204" pitchFamily="34" charset="0"/>
              </a:rPr>
              <a:t>The company’s engineering, planning and operations, asset performance, and monitoring and control solutions deliver proven results to over 16,000 customers across the globe. Its customers are supported by the largest industrial software ecosystem, including 4,200 partners and 5,700 certified developers. AVEVA is headquartered in Cambridge, UK, with over 4,400 employees at 80 locations in over 40 countries.</a:t>
            </a:r>
          </a:p>
          <a:p>
            <a:pPr>
              <a:lnSpc>
                <a:spcPts val="1200"/>
              </a:lnSpc>
              <a:spcAft>
                <a:spcPts val="600"/>
              </a:spcAft>
            </a:pPr>
            <a:r>
              <a:rPr lang="en-GB" sz="1000" b="0" spc="20" err="1">
                <a:solidFill>
                  <a:schemeClr val="bg1"/>
                </a:solidFill>
                <a:latin typeface="+mn-lt"/>
                <a:cs typeface="Calibri" panose="020F0502020204030204" pitchFamily="34" charset="0"/>
              </a:rPr>
              <a:t>aveva.com</a:t>
            </a:r>
            <a:endParaRPr lang="en-GB" sz="1000" b="0" spc="20">
              <a:solidFill>
                <a:schemeClr val="bg1"/>
              </a:solidFill>
              <a:latin typeface="+mn-lt"/>
              <a:cs typeface="Calibri" panose="020F0502020204030204" pitchFamily="34" charset="0"/>
            </a:endParaRPr>
          </a:p>
        </p:txBody>
      </p:sp>
      <p:sp>
        <p:nvSpPr>
          <p:cNvPr id="8" name="Freeform 5">
            <a:extLst>
              <a:ext uri="{FF2B5EF4-FFF2-40B4-BE49-F238E27FC236}">
                <a16:creationId xmlns:a16="http://schemas.microsoft.com/office/drawing/2014/main" id="{C8D52A2F-39A6-46EB-840D-EA4EC50AE019}"/>
              </a:ext>
            </a:extLst>
          </p:cNvPr>
          <p:cNvSpPr>
            <a:spLocks noChangeAspect="1" noEditPoints="1"/>
          </p:cNvSpPr>
          <p:nvPr userDrawn="1"/>
        </p:nvSpPr>
        <p:spPr bwMode="auto">
          <a:xfrm>
            <a:off x="609600" y="3412813"/>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BB1EEC1D-AB51-46F5-BBC2-87D09F986B00}"/>
              </a:ext>
            </a:extLst>
          </p:cNvPr>
          <p:cNvSpPr>
            <a:spLocks noChangeAspect="1" noEditPoints="1"/>
          </p:cNvSpPr>
          <p:nvPr userDrawn="1"/>
        </p:nvSpPr>
        <p:spPr bwMode="auto">
          <a:xfrm>
            <a:off x="609600" y="3849958"/>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Date Placeholder 2">
            <a:extLst>
              <a:ext uri="{FF2B5EF4-FFF2-40B4-BE49-F238E27FC236}">
                <a16:creationId xmlns:a16="http://schemas.microsoft.com/office/drawing/2014/main" id="{F8644303-742E-C441-B280-853AED71E4EF}"/>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a:t>© 2020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5427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dirty="0"/>
              <a:t>NOTE: </a:t>
            </a:r>
            <a:br>
              <a:rPr lang="en-US" dirty="0"/>
            </a:br>
            <a:r>
              <a:rPr lang="en-US" dirty="0"/>
              <a:t>ANY SLIDE MASTERS APPEARING AFTER THIS ARE OUT OF DATE. </a:t>
            </a:r>
            <a:br>
              <a:rPr lang="en-US" dirty="0"/>
            </a:br>
            <a:br>
              <a:rPr lang="en-US" dirty="0"/>
            </a:br>
            <a:r>
              <a:rPr lang="en-US" dirty="0"/>
              <a:t>PLEASE SELECT A SLIDE LAYOUT FROM ONE OF THE PRECEDING SLIDE MASTERS.</a:t>
            </a:r>
          </a:p>
        </p:txBody>
      </p:sp>
      <p:sp>
        <p:nvSpPr>
          <p:cNvPr id="5" name="Date Placeholder 4">
            <a:extLst>
              <a:ext uri="{FF2B5EF4-FFF2-40B4-BE49-F238E27FC236}">
                <a16:creationId xmlns:a16="http://schemas.microsoft.com/office/drawing/2014/main" id="{B94C3CD1-1109-3B40-B35E-D0C509C4BA3E}"/>
              </a:ext>
            </a:extLst>
          </p:cNvPr>
          <p:cNvSpPr>
            <a:spLocks noGrp="1"/>
          </p:cNvSpPr>
          <p:nvPr>
            <p:ph type="dt" sz="half" idx="12"/>
          </p:nvPr>
        </p:nvSpPr>
        <p:spPr/>
        <p:txBody>
          <a:bodyPr/>
          <a:lstStyle/>
          <a:p>
            <a:endParaRPr lang="en-GB"/>
          </a:p>
        </p:txBody>
      </p:sp>
    </p:spTree>
    <p:extLst>
      <p:ext uri="{BB962C8B-B14F-4D97-AF65-F5344CB8AC3E}">
        <p14:creationId xmlns:p14="http://schemas.microsoft.com/office/powerpoint/2010/main" val="66241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C7AF8CA-60BE-47E5-95F9-F563E02C7FD5}"/>
              </a:ext>
            </a:extLst>
          </p:cNvPr>
          <p:cNvSpPr>
            <a:spLocks noGrp="1"/>
          </p:cNvSpPr>
          <p:nvPr userDrawn="1">
            <p:ph type="body" sz="quarter" idx="16" hasCustomPrompt="1"/>
          </p:nvPr>
        </p:nvSpPr>
        <p:spPr>
          <a:xfrm>
            <a:off x="503999" y="3249448"/>
            <a:ext cx="8686800" cy="338554"/>
          </a:xfrm>
        </p:spPr>
        <p:txBody>
          <a:bodyPr>
            <a:noAutofit/>
          </a:bodyPr>
          <a:lstStyle>
            <a:lvl1pPr marL="27432" indent="0">
              <a:spcAft>
                <a:spcPts val="1000"/>
              </a:spcAft>
              <a:buNone/>
              <a:defRPr sz="20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8" name="Text Placeholder 7"/>
          <p:cNvSpPr>
            <a:spLocks noGrp="1"/>
          </p:cNvSpPr>
          <p:nvPr userDrawn="1">
            <p:ph type="body" sz="quarter" idx="12" hasCustomPrompt="1"/>
          </p:nvPr>
        </p:nvSpPr>
        <p:spPr>
          <a:xfrm>
            <a:off x="503999" y="1600200"/>
            <a:ext cx="8686800" cy="1620000"/>
          </a:xfrm>
        </p:spPr>
        <p:txBody>
          <a:bodyPr anchor="ctr">
            <a:noAutofit/>
          </a:bodyPr>
          <a:lstStyle>
            <a:lvl1pPr marL="0" indent="0">
              <a:lnSpc>
                <a:spcPct val="95000"/>
              </a:lnSpc>
              <a:spcBef>
                <a:spcPts val="0"/>
              </a:spcBef>
              <a:spcAft>
                <a:spcPts val="0"/>
              </a:spcAft>
              <a:buNone/>
              <a:defRPr sz="48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12" name="Footer Placeholder 4">
            <a:extLst>
              <a:ext uri="{FF2B5EF4-FFF2-40B4-BE49-F238E27FC236}">
                <a16:creationId xmlns:a16="http://schemas.microsoft.com/office/drawing/2014/main" id="{6B0C79E1-C58A-41A9-9177-E77F223FEEF4}"/>
              </a:ext>
            </a:extLst>
          </p:cNvPr>
          <p:cNvSpPr>
            <a:spLocks noGrp="1"/>
          </p:cNvSpPr>
          <p:nvPr userDrawn="1">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1" name="TextBox 20">
            <a:extLst>
              <a:ext uri="{FF2B5EF4-FFF2-40B4-BE49-F238E27FC236}">
                <a16:creationId xmlns:a16="http://schemas.microsoft.com/office/drawing/2014/main" id="{F49DBA70-198E-46D2-8FBD-2CC55B1994DA}"/>
              </a:ext>
            </a:extLst>
          </p:cNvPr>
          <p:cNvSpPr txBox="1"/>
          <p:nvPr userDrawn="1"/>
        </p:nvSpPr>
        <p:spPr>
          <a:xfrm>
            <a:off x="-2226092" y="5386726"/>
            <a:ext cx="1805878" cy="553998"/>
          </a:xfrm>
          <a:prstGeom prst="rect">
            <a:avLst/>
          </a:prstGeom>
          <a:solidFill>
            <a:schemeClr val="bg1">
              <a:lumMod val="95000"/>
            </a:schemeClr>
          </a:solidFill>
        </p:spPr>
        <p:txBody>
          <a:bodyPr wrap="square" rtlCol="0">
            <a:spAutoFit/>
          </a:bodyPr>
          <a:lstStyle/>
          <a:p>
            <a:pPr algn="r"/>
            <a:r>
              <a:rPr lang="en-GB" sz="1000" b="1" dirty="0">
                <a:solidFill>
                  <a:schemeClr val="tx1">
                    <a:lumMod val="85000"/>
                    <a:lumOff val="15000"/>
                  </a:schemeClr>
                </a:solidFill>
                <a:latin typeface="Calibri" panose="020F0502020204030204" pitchFamily="34" charset="0"/>
                <a:cs typeface="Calibri" panose="020F0502020204030204" pitchFamily="34" charset="0"/>
              </a:rPr>
              <a:t>Partner logos</a:t>
            </a:r>
          </a:p>
          <a:p>
            <a:pPr algn="r"/>
            <a:r>
              <a:rPr lang="en-GB" sz="1000" b="0" dirty="0">
                <a:solidFill>
                  <a:schemeClr val="tx1">
                    <a:lumMod val="85000"/>
                    <a:lumOff val="15000"/>
                  </a:schemeClr>
                </a:solidFill>
                <a:latin typeface="Calibri" panose="020F0502020204030204" pitchFamily="34" charset="0"/>
                <a:cs typeface="Calibri" panose="020F0502020204030204" pitchFamily="34" charset="0"/>
              </a:rPr>
              <a:t>The space is reserved for Partner logos if required</a:t>
            </a:r>
            <a:r>
              <a:rPr lang="en-GB" sz="1000" b="0" baseline="0" dirty="0">
                <a:solidFill>
                  <a:schemeClr val="tx1">
                    <a:lumMod val="85000"/>
                    <a:lumOff val="15000"/>
                  </a:schemeClr>
                </a:solidFill>
                <a:latin typeface="Calibri" panose="020F0502020204030204" pitchFamily="34" charset="0"/>
                <a:cs typeface="Calibri" panose="020F0502020204030204" pitchFamily="34" charset="0"/>
              </a:rPr>
              <a:t>.</a:t>
            </a:r>
            <a:endParaRPr lang="en-GB" sz="1000" b="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Left Brace 21">
            <a:extLst>
              <a:ext uri="{FF2B5EF4-FFF2-40B4-BE49-F238E27FC236}">
                <a16:creationId xmlns:a16="http://schemas.microsoft.com/office/drawing/2014/main" id="{7FFF29AD-3C2A-4F3B-B0A1-EC678F02D444}"/>
              </a:ext>
            </a:extLst>
          </p:cNvPr>
          <p:cNvSpPr/>
          <p:nvPr userDrawn="1"/>
        </p:nvSpPr>
        <p:spPr>
          <a:xfrm>
            <a:off x="-356714" y="4976853"/>
            <a:ext cx="229714" cy="15185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83FD02A-2FA4-4179-B2F6-3B2A4002C850}"/>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dirty="0">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dirty="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dirty="0">
                <a:solidFill>
                  <a:schemeClr val="bg1">
                    <a:lumMod val="50000"/>
                  </a:schemeClr>
                </a:solidFill>
                <a:latin typeface="Calibri" panose="020F0502020204030204" pitchFamily="34" charset="0"/>
                <a:cs typeface="Calibri" panose="020F0502020204030204" pitchFamily="34" charset="0"/>
              </a:rPr>
              <a:t>https://avevaimages.thirdlight.com/ </a:t>
            </a:r>
            <a:r>
              <a:rPr lang="en-GB" sz="1000" dirty="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dirty="0">
                <a:solidFill>
                  <a:schemeClr val="tx1">
                    <a:lumMod val="85000"/>
                    <a:lumOff val="15000"/>
                  </a:schemeClr>
                </a:solidFill>
                <a:latin typeface="Calibri" panose="020F0502020204030204" pitchFamily="34" charset="0"/>
                <a:cs typeface="Calibri" panose="020F0502020204030204" pitchFamily="34" charset="0"/>
              </a:rPr>
              <a:t>“</a:t>
            </a:r>
            <a:r>
              <a:rPr lang="en-GB" sz="1000" dirty="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cxnSp>
        <p:nvCxnSpPr>
          <p:cNvPr id="24" name="Straight Connector 23">
            <a:extLst>
              <a:ext uri="{FF2B5EF4-FFF2-40B4-BE49-F238E27FC236}">
                <a16:creationId xmlns:a16="http://schemas.microsoft.com/office/drawing/2014/main" id="{A74F4E65-A0F8-4CD4-A4DE-4414B6786ACE}"/>
              </a:ext>
            </a:extLst>
          </p:cNvPr>
          <p:cNvCxnSpPr>
            <a:cxnSpLocks/>
          </p:cNvCxnSpPr>
          <p:nvPr userDrawn="1"/>
        </p:nvCxnSpPr>
        <p:spPr>
          <a:xfrm>
            <a:off x="547539" y="1492694"/>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9" name="Text Placeholder 2">
            <a:extLst>
              <a:ext uri="{FF2B5EF4-FFF2-40B4-BE49-F238E27FC236}">
                <a16:creationId xmlns:a16="http://schemas.microsoft.com/office/drawing/2014/main" id="{7D96A70E-4684-49EE-A176-8797ABF9264F}"/>
              </a:ext>
            </a:extLst>
          </p:cNvPr>
          <p:cNvSpPr>
            <a:spLocks noGrp="1"/>
          </p:cNvSpPr>
          <p:nvPr>
            <p:ph type="body" sz="quarter" idx="19" hasCustomPrompt="1"/>
          </p:nvPr>
        </p:nvSpPr>
        <p:spPr>
          <a:xfrm>
            <a:off x="503999" y="4242981"/>
            <a:ext cx="8686800" cy="304699"/>
          </a:xfrm>
        </p:spPr>
        <p:txBody>
          <a:bodyPr>
            <a:spAutoFit/>
          </a:bodyPr>
          <a:lstStyle>
            <a:lvl1pPr marL="27432" indent="0">
              <a:spcAft>
                <a:spcPts val="1000"/>
              </a:spcAft>
              <a:buNone/>
              <a:defRPr sz="18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Presented by: First &amp; Last Name, Job Title</a:t>
            </a:r>
          </a:p>
        </p:txBody>
      </p:sp>
      <p:sp>
        <p:nvSpPr>
          <p:cNvPr id="20" name="Text Placeholder 2">
            <a:extLst>
              <a:ext uri="{FF2B5EF4-FFF2-40B4-BE49-F238E27FC236}">
                <a16:creationId xmlns:a16="http://schemas.microsoft.com/office/drawing/2014/main" id="{D0FF5AAD-6C25-46B8-B15E-B66DD37FB503}"/>
              </a:ext>
            </a:extLst>
          </p:cNvPr>
          <p:cNvSpPr>
            <a:spLocks noGrp="1"/>
          </p:cNvSpPr>
          <p:nvPr>
            <p:ph type="body" sz="quarter" idx="20" hasCustomPrompt="1"/>
          </p:nvPr>
        </p:nvSpPr>
        <p:spPr>
          <a:xfrm>
            <a:off x="503999" y="4716903"/>
            <a:ext cx="8686800" cy="304699"/>
          </a:xfrm>
        </p:spPr>
        <p:txBody>
          <a:bodyPr>
            <a:noAutofit/>
          </a:bodyPr>
          <a:lstStyle>
            <a:lvl1pPr marL="36576" indent="0">
              <a:spcAft>
                <a:spcPts val="1000"/>
              </a:spcAft>
              <a:buNone/>
              <a:defRPr sz="1200" b="0">
                <a:solidFill>
                  <a:schemeClr val="bg1"/>
                </a:solidFill>
                <a:latin typeface="Calibri" panose="020F0502020204030204" pitchFamily="34" charset="0"/>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Day Month Year | Version X.X</a:t>
            </a:r>
          </a:p>
        </p:txBody>
      </p:sp>
      <p:sp>
        <p:nvSpPr>
          <p:cNvPr id="2" name="Rectangle 1">
            <a:extLst>
              <a:ext uri="{FF2B5EF4-FFF2-40B4-BE49-F238E27FC236}">
                <a16:creationId xmlns:a16="http://schemas.microsoft.com/office/drawing/2014/main" id="{CEDBD52A-FA07-4333-BDF8-9E9838C990AE}"/>
              </a:ext>
            </a:extLst>
          </p:cNvPr>
          <p:cNvSpPr>
            <a:spLocks noChangeAspect="1"/>
          </p:cNvSpPr>
          <p:nvPr userDrawn="1"/>
        </p:nvSpPr>
        <p:spPr>
          <a:xfrm>
            <a:off x="547539" y="0"/>
            <a:ext cx="1764266" cy="402336"/>
          </a:xfrm>
          <a:prstGeom prst="rect">
            <a:avLst/>
          </a:prstGeom>
          <a:solidFill>
            <a:schemeClr val="accent3"/>
          </a:solidFill>
          <a:ln>
            <a:noFill/>
          </a:ln>
        </p:spPr>
        <p:txBody>
          <a:bodyPr vert="horz" wrap="none" lIns="274320" tIns="91440" rIns="274320" bIns="91440" rtlCol="0" anchor="ctr" anchorCtr="0">
            <a:spAutoFit/>
          </a:bodyPr>
          <a:lstStyle/>
          <a:p>
            <a:pPr lvl="0" indent="0" defTabSz="914400">
              <a:lnSpc>
                <a:spcPct val="140000"/>
              </a:lnSpc>
              <a:spcBef>
                <a:spcPts val="400"/>
              </a:spcBef>
              <a:spcAft>
                <a:spcPts val="600"/>
              </a:spcAft>
              <a:buClr>
                <a:srgbClr val="F70656"/>
              </a:buClr>
              <a:buSzPct val="100000"/>
              <a:buFont typeface="Arial" panose="020B0604020202020204" pitchFamily="34" charset="0"/>
              <a:buNone/>
            </a:pPr>
            <a:r>
              <a:rPr lang="en-US" sz="1100" b="0" dirty="0">
                <a:solidFill>
                  <a:schemeClr val="bg1"/>
                </a:solidFill>
                <a:latin typeface="Calibri" panose="020F0502020204030204" pitchFamily="34" charset="0"/>
                <a:cs typeface="Calibri" panose="020F0502020204030204" pitchFamily="34" charset="0"/>
              </a:rPr>
              <a:t>For Internal Use Only</a:t>
            </a:r>
          </a:p>
        </p:txBody>
      </p:sp>
    </p:spTree>
    <p:extLst>
      <p:ext uri="{BB962C8B-B14F-4D97-AF65-F5344CB8AC3E}">
        <p14:creationId xmlns:p14="http://schemas.microsoft.com/office/powerpoint/2010/main" val="184660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wrap="square" tIns="0" bIns="0"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3" name="Content Placeholder 2"/>
          <p:cNvSpPr>
            <a:spLocks noGrp="1"/>
          </p:cNvSpPr>
          <p:nvPr>
            <p:ph idx="1"/>
          </p:nvPr>
        </p:nvSpPr>
        <p:spPr>
          <a:xfrm>
            <a:off x="504000" y="1929383"/>
            <a:ext cx="11185080" cy="4171165"/>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cxnSp>
        <p:nvCxnSpPr>
          <p:cNvPr id="6" name="Straight Connector 5">
            <a:extLst>
              <a:ext uri="{FF2B5EF4-FFF2-40B4-BE49-F238E27FC236}">
                <a16:creationId xmlns:a16="http://schemas.microsoft.com/office/drawing/2014/main" id="{0E60D98B-EF2F-4F66-BDC3-D6083617DF31}"/>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2D2CB7B5-7609-4CEF-BB73-071C9A965173}"/>
              </a:ext>
            </a:extLst>
          </p:cNvPr>
          <p:cNvSpPr>
            <a:spLocks noGrp="1"/>
          </p:cNvSpPr>
          <p:nvPr>
            <p:ph type="body" sz="quarter" idx="13" hasCustomPrompt="1"/>
          </p:nvPr>
        </p:nvSpPr>
        <p:spPr>
          <a:xfrm>
            <a:off x="504000" y="1426464"/>
            <a:ext cx="11183112"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spTree>
    <p:extLst>
      <p:ext uri="{BB962C8B-B14F-4D97-AF65-F5344CB8AC3E}">
        <p14:creationId xmlns:p14="http://schemas.microsoft.com/office/powerpoint/2010/main" val="1086368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3" name="Content Placeholder 2"/>
          <p:cNvSpPr>
            <a:spLocks noGrp="1"/>
          </p:cNvSpPr>
          <p:nvPr>
            <p:ph idx="1"/>
          </p:nvPr>
        </p:nvSpPr>
        <p:spPr>
          <a:xfrm>
            <a:off x="504000"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6336810" y="1929384"/>
            <a:ext cx="535227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7">
            <a:extLst>
              <a:ext uri="{FF2B5EF4-FFF2-40B4-BE49-F238E27FC236}">
                <a16:creationId xmlns:a16="http://schemas.microsoft.com/office/drawing/2014/main" id="{DB4D8230-D18B-4218-ACED-FE3428F1220E}"/>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10" name="Straight Connector 9">
            <a:extLst>
              <a:ext uri="{FF2B5EF4-FFF2-40B4-BE49-F238E27FC236}">
                <a16:creationId xmlns:a16="http://schemas.microsoft.com/office/drawing/2014/main" id="{8907BD32-5232-413D-85F0-750F09AB8F1A}"/>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0120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3" name="Content Placeholder 2"/>
          <p:cNvSpPr>
            <a:spLocks noGrp="1"/>
          </p:cNvSpPr>
          <p:nvPr>
            <p:ph idx="1"/>
          </p:nvPr>
        </p:nvSpPr>
        <p:spPr>
          <a:xfrm>
            <a:off x="504000" y="1929384"/>
            <a:ext cx="356000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5" name="Content Placeholder 4">
            <a:extLst>
              <a:ext uri="{FF2B5EF4-FFF2-40B4-BE49-F238E27FC236}">
                <a16:creationId xmlns:a16="http://schemas.microsoft.com/office/drawing/2014/main" id="{57A88F4B-DE59-4C45-B159-4F58C23B5474}"/>
              </a:ext>
            </a:extLst>
          </p:cNvPr>
          <p:cNvSpPr>
            <a:spLocks noGrp="1"/>
          </p:cNvSpPr>
          <p:nvPr>
            <p:ph sz="quarter" idx="14"/>
          </p:nvPr>
        </p:nvSpPr>
        <p:spPr>
          <a:xfrm>
            <a:off x="431546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Content Placeholder 4">
            <a:extLst>
              <a:ext uri="{FF2B5EF4-FFF2-40B4-BE49-F238E27FC236}">
                <a16:creationId xmlns:a16="http://schemas.microsoft.com/office/drawing/2014/main" id="{3379CEFD-F123-4DF5-821E-A5EA037AF89F}"/>
              </a:ext>
            </a:extLst>
          </p:cNvPr>
          <p:cNvSpPr>
            <a:spLocks noGrp="1"/>
          </p:cNvSpPr>
          <p:nvPr>
            <p:ph sz="quarter" idx="15"/>
          </p:nvPr>
        </p:nvSpPr>
        <p:spPr>
          <a:xfrm>
            <a:off x="8128000" y="1929384"/>
            <a:ext cx="3561080" cy="4169664"/>
          </a:xfrm>
        </p:spPr>
        <p:txBody>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a:extLst>
              <a:ext uri="{FF2B5EF4-FFF2-40B4-BE49-F238E27FC236}">
                <a16:creationId xmlns:a16="http://schemas.microsoft.com/office/drawing/2014/main" id="{1BED90E6-10F3-4F46-A80E-367509BDA8CC}"/>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11" name="Straight Connector 10">
            <a:extLst>
              <a:ext uri="{FF2B5EF4-FFF2-40B4-BE49-F238E27FC236}">
                <a16:creationId xmlns:a16="http://schemas.microsoft.com/office/drawing/2014/main" id="{5C878C1C-5F6E-4758-94DA-1C96F7F4CD9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56640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2920" y="2747610"/>
            <a:ext cx="7020750" cy="1175994"/>
          </a:xfrm>
        </p:spPr>
        <p:txBody>
          <a:bodyPr>
            <a:noAutofit/>
          </a:bodyPr>
          <a:lstStyle>
            <a:lvl1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1pPr>
            <a:lvl2pPr marL="0" indent="0">
              <a:lnSpc>
                <a:spcPct val="95000"/>
              </a:lnSpc>
              <a:spcBef>
                <a:spcPts val="0"/>
              </a:spcBef>
              <a:spcAft>
                <a:spcPts val="0"/>
              </a:spcAft>
              <a:buNone/>
              <a:defRPr sz="4200" b="0" i="0" cap="none" baseline="0">
                <a:solidFill>
                  <a:schemeClr val="bg1"/>
                </a:solidFill>
                <a:latin typeface="Calibri" panose="020F0502020204030204" pitchFamily="34" charset="0"/>
                <a:cs typeface="Calibri" panose="020F0502020204030204" pitchFamily="34" charset="0"/>
              </a:defRPr>
            </a:lvl2pPr>
          </a:lstStyle>
          <a:p>
            <a:pPr lvl="0"/>
            <a:r>
              <a:rPr lang="en-US" dirty="0"/>
              <a:t>Section Title</a:t>
            </a:r>
          </a:p>
        </p:txBody>
      </p:sp>
      <p:sp>
        <p:nvSpPr>
          <p:cNvPr id="15" name="Footer Placeholder 4">
            <a:extLst>
              <a:ext uri="{FF2B5EF4-FFF2-40B4-BE49-F238E27FC236}">
                <a16:creationId xmlns:a16="http://schemas.microsoft.com/office/drawing/2014/main" id="{24850F37-EFDF-458D-93CB-BE57E5D911C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17" name="Slide Number Placeholder 5">
            <a:extLst>
              <a:ext uri="{FF2B5EF4-FFF2-40B4-BE49-F238E27FC236}">
                <a16:creationId xmlns:a16="http://schemas.microsoft.com/office/drawing/2014/main" id="{EC497851-B8D9-46DC-B813-7DD2ACAD22B5}"/>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533028" y="2171224"/>
            <a:ext cx="3028188" cy="269316"/>
          </a:xfrm>
        </p:spPr>
        <p:txBody>
          <a:bodyPr anchor="b"/>
          <a:lstStyle>
            <a:lvl1pPr marL="0" indent="0">
              <a:buNone/>
              <a:defRPr sz="1600" cap="all" baseline="0">
                <a:solidFill>
                  <a:schemeClr val="bg1"/>
                </a:solidFill>
                <a:latin typeface="Calibri" panose="020F0502020204030204" pitchFamily="34" charset="0"/>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US" dirty="0"/>
              <a:t>Optional subtext</a:t>
            </a:r>
          </a:p>
        </p:txBody>
      </p:sp>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533028" y="4222956"/>
            <a:ext cx="5944153" cy="352417"/>
          </a:xfr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pPr lvl="0"/>
            <a:r>
              <a:rPr lang="en-US" dirty="0"/>
              <a:t>Optional Subhead</a:t>
            </a:r>
          </a:p>
        </p:txBody>
      </p:sp>
      <p:cxnSp>
        <p:nvCxnSpPr>
          <p:cNvPr id="19" name="Straight Connector 18">
            <a:extLst>
              <a:ext uri="{FF2B5EF4-FFF2-40B4-BE49-F238E27FC236}">
                <a16:creationId xmlns:a16="http://schemas.microsoft.com/office/drawing/2014/main" id="{4C6A95B9-B909-4AE1-9C03-BE27F7E1CD03}"/>
              </a:ext>
            </a:extLst>
          </p:cNvPr>
          <p:cNvCxnSpPr>
            <a:cxnSpLocks/>
          </p:cNvCxnSpPr>
          <p:nvPr userDrawn="1"/>
        </p:nvCxnSpPr>
        <p:spPr>
          <a:xfrm>
            <a:off x="547539" y="2605073"/>
            <a:ext cx="1371600" cy="0"/>
          </a:xfrm>
          <a:prstGeom prst="line">
            <a:avLst/>
          </a:prstGeom>
          <a:ln w="19050">
            <a:gradFill>
              <a:gsLst>
                <a:gs pos="0">
                  <a:schemeClr val="accent5"/>
                </a:gs>
                <a:gs pos="100000">
                  <a:schemeClr val="accent3"/>
                </a:gs>
              </a:gsLst>
              <a:lin ang="0" scaled="0"/>
            </a:gra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6808A39A-6131-4776-AE1A-2E121323DBF2}"/>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r>
              <a:rPr lang="en-GB" sz="1000" b="1" dirty="0">
                <a:solidFill>
                  <a:schemeClr val="tx1">
                    <a:lumMod val="85000"/>
                    <a:lumOff val="15000"/>
                  </a:schemeClr>
                </a:solidFill>
                <a:latin typeface="Calibri" panose="020F0502020204030204" pitchFamily="34" charset="0"/>
                <a:cs typeface="Calibri" panose="020F0502020204030204" pitchFamily="34" charset="0"/>
              </a:rPr>
              <a:t>Change the Background image (recommended):</a:t>
            </a:r>
          </a:p>
          <a:p>
            <a:r>
              <a:rPr lang="en-GB" sz="1000" dirty="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dirty="0">
                <a:solidFill>
                  <a:schemeClr val="bg1">
                    <a:lumMod val="50000"/>
                  </a:schemeClr>
                </a:solidFill>
                <a:latin typeface="Calibri" panose="020F0502020204030204" pitchFamily="34" charset="0"/>
                <a:cs typeface="Calibri" panose="020F0502020204030204" pitchFamily="34" charset="0"/>
              </a:rPr>
              <a:t>https://avevaimages.thirdlight.com/ </a:t>
            </a:r>
            <a:r>
              <a:rPr lang="en-GB" sz="1000" dirty="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 of the same name in the image library.)</a:t>
            </a:r>
          </a:p>
          <a:p>
            <a:r>
              <a:rPr lang="en-GB" sz="1000" b="1" dirty="0">
                <a:solidFill>
                  <a:schemeClr val="tx1">
                    <a:lumMod val="85000"/>
                    <a:lumOff val="15000"/>
                  </a:schemeClr>
                </a:solidFill>
                <a:latin typeface="Calibri" panose="020F0502020204030204" pitchFamily="34" charset="0"/>
                <a:cs typeface="Calibri" panose="020F0502020204030204" pitchFamily="34" charset="0"/>
              </a:rPr>
              <a:t>“</a:t>
            </a:r>
            <a:r>
              <a:rPr lang="en-GB" sz="1000" dirty="0">
                <a:solidFill>
                  <a:schemeClr val="tx1">
                    <a:lumMod val="85000"/>
                    <a:lumOff val="15000"/>
                  </a:schemeClr>
                </a:solidFill>
                <a:latin typeface="Calibri" panose="020F0502020204030204" pitchFamily="34" charset="0"/>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grpSp>
        <p:nvGrpSpPr>
          <p:cNvPr id="11" name="Group 51">
            <a:extLst>
              <a:ext uri="{FF2B5EF4-FFF2-40B4-BE49-F238E27FC236}">
                <a16:creationId xmlns:a16="http://schemas.microsoft.com/office/drawing/2014/main" id="{B01A3E34-0F52-4028-9C15-3B0F3FBA0DC9}"/>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12" name="Freeform 52">
              <a:extLst>
                <a:ext uri="{FF2B5EF4-FFF2-40B4-BE49-F238E27FC236}">
                  <a16:creationId xmlns:a16="http://schemas.microsoft.com/office/drawing/2014/main" id="{9A878493-D422-4285-9AB6-B873C55E7C2B}"/>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3" name="Freeform 53">
              <a:extLst>
                <a:ext uri="{FF2B5EF4-FFF2-40B4-BE49-F238E27FC236}">
                  <a16:creationId xmlns:a16="http://schemas.microsoft.com/office/drawing/2014/main" id="{84A7FBAD-7FA0-4E51-B3AF-A203DE5F2D9E}"/>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4" name="Freeform 54">
              <a:extLst>
                <a:ext uri="{FF2B5EF4-FFF2-40B4-BE49-F238E27FC236}">
                  <a16:creationId xmlns:a16="http://schemas.microsoft.com/office/drawing/2014/main" id="{30FA4A17-1C91-4CF3-990C-9D7510930EAD}"/>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6" name="Freeform 55">
              <a:extLst>
                <a:ext uri="{FF2B5EF4-FFF2-40B4-BE49-F238E27FC236}">
                  <a16:creationId xmlns:a16="http://schemas.microsoft.com/office/drawing/2014/main" id="{8E023D5F-5900-47D4-9DAB-ED771A8C8259}"/>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BB8192BD-3959-4D18-8EDD-6D4FB1FD2A96}"/>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C31BCD-E0DA-438C-A907-C65A0BD9B6A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2" name="Freeform 58">
              <a:extLst>
                <a:ext uri="{FF2B5EF4-FFF2-40B4-BE49-F238E27FC236}">
                  <a16:creationId xmlns:a16="http://schemas.microsoft.com/office/drawing/2014/main" id="{623B4065-710A-4E71-BDAF-0F861BE221E0}"/>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3" name="Freeform 59">
              <a:extLst>
                <a:ext uri="{FF2B5EF4-FFF2-40B4-BE49-F238E27FC236}">
                  <a16:creationId xmlns:a16="http://schemas.microsoft.com/office/drawing/2014/main" id="{9701355B-13F1-44C6-B0EC-70A67D1E8FEA}"/>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6" name="Footer Placeholder 4">
            <a:extLst>
              <a:ext uri="{FF2B5EF4-FFF2-40B4-BE49-F238E27FC236}">
                <a16:creationId xmlns:a16="http://schemas.microsoft.com/office/drawing/2014/main" id="{DDF6A7C0-195E-43C6-9683-8A8B321C6684}"/>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For Internal Use Only</a:t>
            </a:r>
          </a:p>
        </p:txBody>
      </p:sp>
    </p:spTree>
    <p:extLst>
      <p:ext uri="{BB962C8B-B14F-4D97-AF65-F5344CB8AC3E}">
        <p14:creationId xmlns:p14="http://schemas.microsoft.com/office/powerpoint/2010/main" val="2712654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ullets option - Right">
    <p:bg>
      <p:bgPr>
        <a:solidFill>
          <a:schemeClr val="tx2"/>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Lst>
          </p:cNvPr>
          <p:cNvSpPr>
            <a:spLocks noGrp="1"/>
          </p:cNvSpPr>
          <p:nvPr>
            <p:ph type="pic" sz="quarter" idx="15" hasCustomPrompt="1"/>
          </p:nvPr>
        </p:nvSpPr>
        <p:spPr>
          <a:xfrm>
            <a:off x="1" y="0"/>
            <a:ext cx="596392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dirty="0"/>
              <a:t>Click icon to Insert Image</a:t>
            </a:r>
          </a:p>
        </p:txBody>
      </p:sp>
      <p:sp>
        <p:nvSpPr>
          <p:cNvPr id="12" name="Rectangle 11">
            <a:extLst>
              <a:ext uri="{FF2B5EF4-FFF2-40B4-BE49-F238E27FC236}">
                <a16:creationId xmlns:a16="http://schemas.microsoft.com/office/drawing/2014/main" id="{34849AE9-3E87-4916-9292-110A15BFC65D}"/>
              </a:ext>
            </a:extLst>
          </p:cNvPr>
          <p:cNvSpPr/>
          <p:nvPr userDrawn="1"/>
        </p:nvSpPr>
        <p:spPr>
          <a:xfrm>
            <a:off x="5963920" y="0"/>
            <a:ext cx="6228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36792" y="587361"/>
            <a:ext cx="534924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3" name="Content Placeholder 2"/>
          <p:cNvSpPr>
            <a:spLocks noGrp="1"/>
          </p:cNvSpPr>
          <p:nvPr>
            <p:ph idx="1"/>
          </p:nvPr>
        </p:nvSpPr>
        <p:spPr>
          <a:xfrm>
            <a:off x="6336792" y="1929384"/>
            <a:ext cx="5349240"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cxnSp>
        <p:nvCxnSpPr>
          <p:cNvPr id="27" name="Straight Connector 26">
            <a:extLst>
              <a:ext uri="{FF2B5EF4-FFF2-40B4-BE49-F238E27FC236}">
                <a16:creationId xmlns:a16="http://schemas.microsoft.com/office/drawing/2014/main" id="{58F97C59-1BB4-49F4-8821-7A523C8862AD}"/>
              </a:ext>
            </a:extLst>
          </p:cNvPr>
          <p:cNvCxnSpPr>
            <a:cxnSpLocks/>
          </p:cNvCxnSpPr>
          <p:nvPr userDrawn="1"/>
        </p:nvCxnSpPr>
        <p:spPr>
          <a:xfrm flipH="1">
            <a:off x="6373368"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5976209" cy="707886"/>
          </a:xfrm>
          <a:prstGeom prst="rect">
            <a:avLst/>
          </a:prstGeom>
          <a:solidFill>
            <a:schemeClr val="bg1">
              <a:lumMod val="95000"/>
            </a:schemeClr>
          </a:solidFill>
        </p:spPr>
        <p:txBody>
          <a:bodyPr wrap="square" rtlCol="0">
            <a:spAutoFit/>
          </a:bodyPr>
          <a:lstStyle/>
          <a:p>
            <a:r>
              <a:rPr lang="en-GB" sz="1000" b="1" dirty="0">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dirty="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dirty="0">
                <a:solidFill>
                  <a:schemeClr val="bg1">
                    <a:lumMod val="50000"/>
                  </a:schemeClr>
                </a:solidFill>
                <a:latin typeface="Calibri" panose="020F0502020204030204" pitchFamily="34" charset="0"/>
                <a:cs typeface="Calibri" panose="020F0502020204030204" pitchFamily="34" charset="0"/>
              </a:rPr>
              <a:t>https://avevaimages.thirdlight.com/ </a:t>
            </a:r>
            <a:r>
              <a:rPr lang="en-GB" sz="1000" dirty="0">
                <a:solidFill>
                  <a:schemeClr val="bg1">
                    <a:lumMod val="50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kern="1200" dirty="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6792" y="1426463"/>
            <a:ext cx="5349240"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grpSp>
        <p:nvGrpSpPr>
          <p:cNvPr id="28" name="Group 51">
            <a:extLst>
              <a:ext uri="{FF2B5EF4-FFF2-40B4-BE49-F238E27FC236}">
                <a16:creationId xmlns:a16="http://schemas.microsoft.com/office/drawing/2014/main" id="{0DE8CD78-A93D-4AC7-8764-72D03B50D652}"/>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9" name="Freeform 52">
              <a:extLst>
                <a:ext uri="{FF2B5EF4-FFF2-40B4-BE49-F238E27FC236}">
                  <a16:creationId xmlns:a16="http://schemas.microsoft.com/office/drawing/2014/main" id="{BE50E4BD-9251-42C4-BC15-74013B34D813}"/>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24F41E04-9249-43FF-85D4-7677D2227489}"/>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66DDC8C1-6FC8-4161-82C3-17071F913A29}"/>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94D21E7D-696B-4F06-984A-14320C9155B7}"/>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C938D3D-F732-4FC6-B88D-34027CCB0039}"/>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65B40BD8-3C31-473A-9447-E6CFCF031170}"/>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0EC4BA7E-80F0-4787-928A-FA57A101E41B}"/>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1D353F10-702E-4F81-AC2D-D5A1239C4851}"/>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E8D47ACE-B2C5-4915-B199-7E9C30BD87DD}"/>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For Internal Use Only</a:t>
            </a:r>
          </a:p>
        </p:txBody>
      </p:sp>
    </p:spTree>
    <p:extLst>
      <p:ext uri="{BB962C8B-B14F-4D97-AF65-F5344CB8AC3E}">
        <p14:creationId xmlns:p14="http://schemas.microsoft.com/office/powerpoint/2010/main" val="2753700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Numbered bullets">
    <p:bg>
      <p:bgPr>
        <a:solidFill>
          <a:schemeClr val="tx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6B4653AF-6DD3-47CE-92B6-B0560F7D04D9}"/>
              </a:ext>
            </a:extLst>
          </p:cNvPr>
          <p:cNvSpPr>
            <a:spLocks noGrp="1"/>
          </p:cNvSpPr>
          <p:nvPr>
            <p:ph type="pic" sz="quarter" idx="15" hasCustomPrompt="1"/>
          </p:nvPr>
        </p:nvSpPr>
        <p:spPr>
          <a:xfrm>
            <a:off x="812800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dirty="0"/>
              <a:t>Click icon to Insert Image</a:t>
            </a:r>
          </a:p>
        </p:txBody>
      </p:sp>
      <p:sp>
        <p:nvSpPr>
          <p:cNvPr id="2" name="Rectangle 1">
            <a:extLst>
              <a:ext uri="{FF2B5EF4-FFF2-40B4-BE49-F238E27FC236}">
                <a16:creationId xmlns:a16="http://schemas.microsoft.com/office/drawing/2014/main" id="{AB38D0C3-A32B-4074-9BD4-B95C01963138}"/>
              </a:ext>
            </a:extLst>
          </p:cNvPr>
          <p:cNvSpPr/>
          <p:nvPr userDrawn="1"/>
        </p:nvSpPr>
        <p:spPr>
          <a:xfrm>
            <a:off x="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50400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dirty="0"/>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50400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50400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solidFill>
            <a:schemeClr val="bg1">
              <a:lumMod val="95000"/>
            </a:schemeClr>
          </a:solidFill>
        </p:spPr>
        <p:txBody>
          <a:bodyPr wrap="square" rtlCol="0">
            <a:spAutoFit/>
          </a:bodyPr>
          <a:lstStyle/>
          <a:p>
            <a:r>
              <a:rPr lang="en-GB" sz="1000" b="1" dirty="0">
                <a:solidFill>
                  <a:schemeClr val="tx1">
                    <a:lumMod val="85000"/>
                    <a:lumOff val="15000"/>
                  </a:schemeClr>
                </a:solidFill>
                <a:latin typeface="Calibri" panose="020F0502020204030204" pitchFamily="34" charset="0"/>
                <a:cs typeface="Calibri" panose="020F0502020204030204" pitchFamily="34" charset="0"/>
              </a:rPr>
              <a:t>Adding an image (recommended):</a:t>
            </a:r>
          </a:p>
          <a:p>
            <a:r>
              <a:rPr lang="en-GB" sz="1000" dirty="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dirty="0">
                <a:solidFill>
                  <a:schemeClr val="bg1">
                    <a:lumMod val="50000"/>
                  </a:schemeClr>
                </a:solidFill>
                <a:latin typeface="Calibri" panose="020F0502020204030204" pitchFamily="34" charset="0"/>
                <a:cs typeface="Calibri" panose="020F0502020204030204" pitchFamily="34" charset="0"/>
              </a:rPr>
              <a:t>https://avevaimages.thirdlight.com/ </a:t>
            </a:r>
            <a:r>
              <a:rPr lang="en-GB" sz="1000" dirty="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dirty="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p>
        </p:txBody>
      </p:sp>
      <p:sp>
        <p:nvSpPr>
          <p:cNvPr id="22" name="Text Placeholder 7">
            <a:extLst>
              <a:ext uri="{FF2B5EF4-FFF2-40B4-BE49-F238E27FC236}">
                <a16:creationId xmlns:a16="http://schemas.microsoft.com/office/drawing/2014/main" id="{B17325C0-924A-43CB-9ADA-AD51C9BF878C}"/>
              </a:ext>
            </a:extLst>
          </p:cNvPr>
          <p:cNvSpPr>
            <a:spLocks noGrp="1"/>
          </p:cNvSpPr>
          <p:nvPr>
            <p:ph type="body" sz="quarter" idx="13" hasCustomPrompt="1"/>
          </p:nvPr>
        </p:nvSpPr>
        <p:spPr>
          <a:xfrm>
            <a:off x="504000"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grpSp>
        <p:nvGrpSpPr>
          <p:cNvPr id="28" name="Group 51">
            <a:extLst>
              <a:ext uri="{FF2B5EF4-FFF2-40B4-BE49-F238E27FC236}">
                <a16:creationId xmlns:a16="http://schemas.microsoft.com/office/drawing/2014/main" id="{DEDA6CDF-6C76-4D61-94E0-2430E42AB224}"/>
              </a:ext>
            </a:extLst>
          </p:cNvPr>
          <p:cNvGrpSpPr>
            <a:grpSpLocks noChangeAspect="1"/>
          </p:cNvGrpSpPr>
          <p:nvPr userDrawn="1"/>
        </p:nvGrpSpPr>
        <p:grpSpPr bwMode="auto">
          <a:xfrm>
            <a:off x="10539492" y="6305176"/>
            <a:ext cx="1149588" cy="267392"/>
            <a:chOff x="3618" y="2108"/>
            <a:chExt cx="589" cy="137"/>
          </a:xfrm>
          <a:solidFill>
            <a:schemeClr val="bg1"/>
          </a:solidFill>
        </p:grpSpPr>
        <p:sp>
          <p:nvSpPr>
            <p:cNvPr id="29" name="Freeform 52">
              <a:extLst>
                <a:ext uri="{FF2B5EF4-FFF2-40B4-BE49-F238E27FC236}">
                  <a16:creationId xmlns:a16="http://schemas.microsoft.com/office/drawing/2014/main" id="{EF599CC6-DDE2-4A9A-B95E-831D25B59CEF}"/>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0" name="Freeform 53">
              <a:extLst>
                <a:ext uri="{FF2B5EF4-FFF2-40B4-BE49-F238E27FC236}">
                  <a16:creationId xmlns:a16="http://schemas.microsoft.com/office/drawing/2014/main" id="{7E58BE6C-8482-44EA-941F-F43EC824A6D5}"/>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1" name="Freeform 54">
              <a:extLst>
                <a:ext uri="{FF2B5EF4-FFF2-40B4-BE49-F238E27FC236}">
                  <a16:creationId xmlns:a16="http://schemas.microsoft.com/office/drawing/2014/main" id="{F31475DF-889F-4319-AF75-5DCBEEE40A02}"/>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2" name="Freeform 55">
              <a:extLst>
                <a:ext uri="{FF2B5EF4-FFF2-40B4-BE49-F238E27FC236}">
                  <a16:creationId xmlns:a16="http://schemas.microsoft.com/office/drawing/2014/main" id="{B402080B-D5E2-467D-B342-D42F2D3F184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3" name="Freeform 56">
              <a:extLst>
                <a:ext uri="{FF2B5EF4-FFF2-40B4-BE49-F238E27FC236}">
                  <a16:creationId xmlns:a16="http://schemas.microsoft.com/office/drawing/2014/main" id="{BABD0B67-D683-4483-A763-79BA7385735D}"/>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4" name="Freeform 57">
              <a:extLst>
                <a:ext uri="{FF2B5EF4-FFF2-40B4-BE49-F238E27FC236}">
                  <a16:creationId xmlns:a16="http://schemas.microsoft.com/office/drawing/2014/main" id="{83F57F2F-6125-45C4-BBA7-6DF48CAB78F5}"/>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5" name="Freeform 58">
              <a:extLst>
                <a:ext uri="{FF2B5EF4-FFF2-40B4-BE49-F238E27FC236}">
                  <a16:creationId xmlns:a16="http://schemas.microsoft.com/office/drawing/2014/main" id="{C6031C15-E56F-43D9-8155-AD845DA35901}"/>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6" name="Freeform 59">
              <a:extLst>
                <a:ext uri="{FF2B5EF4-FFF2-40B4-BE49-F238E27FC236}">
                  <a16:creationId xmlns:a16="http://schemas.microsoft.com/office/drawing/2014/main" id="{FFDDDCBA-D429-4C87-8551-3B782FE9BF7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cxnSp>
        <p:nvCxnSpPr>
          <p:cNvPr id="24" name="Straight Connector 23">
            <a:extLst>
              <a:ext uri="{FF2B5EF4-FFF2-40B4-BE49-F238E27FC236}">
                <a16:creationId xmlns:a16="http://schemas.microsoft.com/office/drawing/2014/main" id="{1B7A6BDD-221C-483A-BD7A-3246F3F7E4D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5" name="Footer Placeholder 4">
            <a:extLst>
              <a:ext uri="{FF2B5EF4-FFF2-40B4-BE49-F238E27FC236}">
                <a16:creationId xmlns:a16="http://schemas.microsoft.com/office/drawing/2014/main" id="{F7A8B4AB-8D91-4F7D-875F-89FFFA5288EA}"/>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accent2"/>
                </a:solidFill>
              </a:rPr>
              <a:t>For Internal Use Only</a:t>
            </a:r>
          </a:p>
        </p:txBody>
      </p:sp>
    </p:spTree>
    <p:extLst>
      <p:ext uri="{BB962C8B-B14F-4D97-AF65-F5344CB8AC3E}">
        <p14:creationId xmlns:p14="http://schemas.microsoft.com/office/powerpoint/2010/main" val="109549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2"/>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dirty="0"/>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
        <p:nvSpPr>
          <p:cNvPr id="5" name="Date Placeholder 4">
            <a:extLst>
              <a:ext uri="{FF2B5EF4-FFF2-40B4-BE49-F238E27FC236}">
                <a16:creationId xmlns:a16="http://schemas.microsoft.com/office/drawing/2014/main" id="{3FEB1B45-4536-A84A-9C89-A153658DADE4}"/>
              </a:ext>
            </a:extLst>
          </p:cNvPr>
          <p:cNvSpPr>
            <a:spLocks noGrp="1"/>
          </p:cNvSpPr>
          <p:nvPr>
            <p:ph type="dt" sz="half" idx="26"/>
          </p:nvPr>
        </p:nvSpPr>
        <p:spPr/>
        <p:txBody>
          <a:bodyPr/>
          <a:lstStyle/>
          <a:p>
            <a:endParaRPr lang="en-GB"/>
          </a:p>
        </p:txBody>
      </p: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p>
            <a:r>
              <a:rPr lang="en-US"/>
              <a:t>© 2020 AVEVA Group plc and its subsidiaries. All rights reserved.</a:t>
            </a:r>
            <a:endParaRPr lang="en-GB" dirty="0"/>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p>
            <a:fld id="{267CDB12-45E5-4FD7-AE50-9CB5AFC72BA1}" type="slidenum">
              <a:rPr lang="en-GB" smtClean="0"/>
              <a:pPr/>
              <a:t>‹#›</a:t>
            </a:fld>
            <a:endParaRPr lang="en-GB" dirty="0"/>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dirty="0"/>
              <a:t>Optional Subtitle</a:t>
            </a:r>
          </a:p>
        </p:txBody>
      </p:sp>
    </p:spTree>
    <p:extLst>
      <p:ext uri="{BB962C8B-B14F-4D97-AF65-F5344CB8AC3E}">
        <p14:creationId xmlns:p14="http://schemas.microsoft.com/office/powerpoint/2010/main" val="22064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umbered bullets - Right">
    <p:bg>
      <p:bgPr>
        <a:solidFill>
          <a:schemeClr val="tx2"/>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Lst>
          </p:cNvPr>
          <p:cNvSpPr>
            <a:spLocks noGrp="1"/>
          </p:cNvSpPr>
          <p:nvPr>
            <p:ph type="pic" sz="quarter" idx="15" hasCustomPrompt="1"/>
          </p:nvPr>
        </p:nvSpPr>
        <p:spPr>
          <a:xfrm>
            <a:off x="0" y="0"/>
            <a:ext cx="406400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Calibri" panose="020F0502020204030204" pitchFamily="34" charset="0"/>
                <a:cs typeface="Calibri" panose="020F0502020204030204" pitchFamily="34" charset="0"/>
              </a:defRPr>
            </a:lvl1pPr>
          </a:lstStyle>
          <a:p>
            <a:r>
              <a:rPr lang="en-GB" dirty="0"/>
              <a:t>Click icon to Insert Image</a:t>
            </a:r>
          </a:p>
        </p:txBody>
      </p:sp>
      <p:sp>
        <p:nvSpPr>
          <p:cNvPr id="2" name="Rectangle 1">
            <a:extLst>
              <a:ext uri="{FF2B5EF4-FFF2-40B4-BE49-F238E27FC236}">
                <a16:creationId xmlns:a16="http://schemas.microsoft.com/office/drawing/2014/main" id="{6E87E4C3-AAB0-4553-BF38-B9B1A156D5A7}"/>
              </a:ext>
            </a:extLst>
          </p:cNvPr>
          <p:cNvSpPr/>
          <p:nvPr userDrawn="1"/>
        </p:nvSpPr>
        <p:spPr>
          <a:xfrm>
            <a:off x="4064000" y="0"/>
            <a:ext cx="8128000" cy="6869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443890" y="5665258"/>
            <a:ext cx="7246270" cy="433790"/>
          </a:xfrm>
        </p:spPr>
        <p:txBody>
          <a:bodyPr anchor="b">
            <a:noAutofit/>
          </a:bodyPr>
          <a:lstStyle>
            <a:lvl1pPr marL="0" indent="0">
              <a:lnSpc>
                <a:spcPts val="1200"/>
              </a:lnSpc>
              <a:spcAft>
                <a:spcPts val="0"/>
              </a:spcAft>
              <a:buNone/>
              <a:defRPr sz="1000" b="0" cap="none" baseline="0">
                <a:solidFill>
                  <a:schemeClr val="tx1"/>
                </a:solidFill>
                <a:latin typeface="Calibri" panose="020F0502020204030204" pitchFamily="34" charset="0"/>
                <a:cs typeface="Calibri" panose="020F0502020204030204" pitchFamily="34" charset="0"/>
              </a:defRPr>
            </a:lvl1pPr>
          </a:lstStyle>
          <a:p>
            <a:pPr lvl="0"/>
            <a:r>
              <a:rPr lang="en-US" dirty="0"/>
              <a:t>Insert Reference, Source or Caption text</a:t>
            </a:r>
          </a:p>
        </p:txBody>
      </p:sp>
      <p:sp>
        <p:nvSpPr>
          <p:cNvPr id="19" name="Footer Placeholder 4">
            <a:extLst>
              <a:ext uri="{FF2B5EF4-FFF2-40B4-BE49-F238E27FC236}">
                <a16:creationId xmlns:a16="http://schemas.microsoft.com/office/drawing/2014/main" id="{102D9270-702A-48DF-8890-CC27934A2F6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1" name="Slide Number Placeholder 5">
            <a:extLst>
              <a:ext uri="{FF2B5EF4-FFF2-40B4-BE49-F238E27FC236}">
                <a16:creationId xmlns:a16="http://schemas.microsoft.com/office/drawing/2014/main" id="{1F43B717-A489-41E2-93A6-35A204CA0733}"/>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9" name="Title 1">
            <a:extLst>
              <a:ext uri="{FF2B5EF4-FFF2-40B4-BE49-F238E27FC236}">
                <a16:creationId xmlns:a16="http://schemas.microsoft.com/office/drawing/2014/main" id="{6BBD6827-614C-42E5-AB0C-CBB03453A08F}"/>
              </a:ext>
            </a:extLst>
          </p:cNvPr>
          <p:cNvSpPr>
            <a:spLocks noGrp="1"/>
          </p:cNvSpPr>
          <p:nvPr>
            <p:ph type="title" hasCustomPrompt="1"/>
          </p:nvPr>
        </p:nvSpPr>
        <p:spPr>
          <a:xfrm>
            <a:off x="4443890" y="587361"/>
            <a:ext cx="724519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10" name="Content Placeholder 2">
            <a:extLst>
              <a:ext uri="{FF2B5EF4-FFF2-40B4-BE49-F238E27FC236}">
                <a16:creationId xmlns:a16="http://schemas.microsoft.com/office/drawing/2014/main" id="{D6F9BD08-D865-4502-9C7F-906139AAD7DD}"/>
              </a:ext>
            </a:extLst>
          </p:cNvPr>
          <p:cNvSpPr>
            <a:spLocks noGrp="1"/>
          </p:cNvSpPr>
          <p:nvPr>
            <p:ph idx="1"/>
          </p:nvPr>
        </p:nvSpPr>
        <p:spPr>
          <a:xfrm>
            <a:off x="4443890" y="1929384"/>
            <a:ext cx="7245190" cy="3659219"/>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marL="1725750" indent="-285750">
              <a:buFont typeface="Arial" panose="020B0604020202020204" pitchFamily="34" charset="0"/>
              <a:buChar cha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E75ED9ED-4EFF-4CB1-B976-698F971C05F5}"/>
              </a:ext>
            </a:extLst>
          </p:cNvPr>
          <p:cNvCxnSpPr>
            <a:cxnSpLocks/>
          </p:cNvCxnSpPr>
          <p:nvPr userDrawn="1"/>
        </p:nvCxnSpPr>
        <p:spPr>
          <a:xfrm flipH="1">
            <a:off x="4480560"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015663"/>
          </a:xfrm>
          <a:prstGeom prst="rect">
            <a:avLst/>
          </a:prstGeom>
          <a:solidFill>
            <a:schemeClr val="bg1">
              <a:lumMod val="95000"/>
            </a:schemeClr>
          </a:solidFill>
        </p:spPr>
        <p:txBody>
          <a:bodyPr wrap="square" rtlCol="0">
            <a:spAutoFit/>
          </a:bodyPr>
          <a:lstStyle/>
          <a:p>
            <a:r>
              <a:rPr lang="en-GB" sz="1000" b="1" dirty="0">
                <a:solidFill>
                  <a:schemeClr val="tx1">
                    <a:lumMod val="85000"/>
                    <a:lumOff val="15000"/>
                  </a:schemeClr>
                </a:solidFill>
                <a:latin typeface="Calibri" panose="020F0502020204030204" pitchFamily="34" charset="0"/>
                <a:cs typeface="Calibri" panose="020F0502020204030204" pitchFamily="34" charset="0"/>
              </a:rPr>
              <a:t>Adding an image to the rectangular frame (recommended):</a:t>
            </a:r>
          </a:p>
          <a:p>
            <a:r>
              <a:rPr lang="en-GB" sz="1000" dirty="0">
                <a:solidFill>
                  <a:schemeClr val="bg1">
                    <a:lumMod val="50000"/>
                  </a:schemeClr>
                </a:solidFill>
                <a:latin typeface="Calibri" panose="020F0502020204030204" pitchFamily="34" charset="0"/>
                <a:cs typeface="Calibri" panose="020F0502020204030204" pitchFamily="34" charset="0"/>
              </a:rPr>
              <a:t>Prior to starting, please browse our image library </a:t>
            </a:r>
            <a:r>
              <a:rPr lang="en-GB" sz="1000" b="1" dirty="0">
                <a:solidFill>
                  <a:schemeClr val="bg1">
                    <a:lumMod val="50000"/>
                  </a:schemeClr>
                </a:solidFill>
                <a:latin typeface="Calibri" panose="020F0502020204030204" pitchFamily="34" charset="0"/>
                <a:cs typeface="Calibri" panose="020F0502020204030204" pitchFamily="34" charset="0"/>
              </a:rPr>
              <a:t>https://avevaimages.thirdlight.com/ </a:t>
            </a:r>
            <a:r>
              <a:rPr lang="en-GB" sz="1000" dirty="0">
                <a:solidFill>
                  <a:schemeClr val="bg1">
                    <a:lumMod val="50000"/>
                  </a:schemeClr>
                </a:solidFill>
                <a:latin typeface="Calibri" panose="020F0502020204030204" pitchFamily="34" charset="0"/>
                <a:cs typeface="Calibri" panose="020F0502020204030204" pitchFamily="34" charset="0"/>
              </a:rPr>
              <a:t>and download some image options. (We recommend a “Macro” view image, available via folders of the same names in the image library.) </a:t>
            </a:r>
            <a:r>
              <a:rPr lang="en-GB" sz="1000" b="0" kern="1200" dirty="0">
                <a:solidFill>
                  <a:schemeClr val="tx1">
                    <a:lumMod val="85000"/>
                    <a:lumOff val="15000"/>
                  </a:schemeClr>
                </a:solidFill>
                <a:latin typeface="Calibri" panose="020F0502020204030204" pitchFamily="34" charset="0"/>
                <a:ea typeface="+mn-ea"/>
                <a:cs typeface="Calibri" panose="020F0502020204030204" pitchFamily="34" charset="0"/>
              </a:rPr>
              <a:t>Click the image icon to insert image, then Send to Back.</a:t>
            </a:r>
          </a:p>
        </p:txBody>
      </p:sp>
      <p:sp>
        <p:nvSpPr>
          <p:cNvPr id="20" name="Text Placeholder 7">
            <a:extLst>
              <a:ext uri="{FF2B5EF4-FFF2-40B4-BE49-F238E27FC236}">
                <a16:creationId xmlns:a16="http://schemas.microsoft.com/office/drawing/2014/main" id="{D868B68B-779A-4659-B2F6-AC322A22BE84}"/>
              </a:ext>
            </a:extLst>
          </p:cNvPr>
          <p:cNvSpPr>
            <a:spLocks noGrp="1"/>
          </p:cNvSpPr>
          <p:nvPr>
            <p:ph type="body" sz="quarter" idx="13" hasCustomPrompt="1"/>
          </p:nvPr>
        </p:nvSpPr>
        <p:spPr>
          <a:xfrm>
            <a:off x="4447032" y="1426463"/>
            <a:ext cx="7242048"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grpSp>
        <p:nvGrpSpPr>
          <p:cNvPr id="24" name="Group 51">
            <a:extLst>
              <a:ext uri="{FF2B5EF4-FFF2-40B4-BE49-F238E27FC236}">
                <a16:creationId xmlns:a16="http://schemas.microsoft.com/office/drawing/2014/main" id="{920A35AA-C598-46DC-B9D4-C2D4B6C17F87}"/>
              </a:ext>
            </a:extLst>
          </p:cNvPr>
          <p:cNvGrpSpPr>
            <a:grpSpLocks noChangeAspect="1"/>
          </p:cNvGrpSpPr>
          <p:nvPr userDrawn="1"/>
        </p:nvGrpSpPr>
        <p:grpSpPr bwMode="auto">
          <a:xfrm>
            <a:off x="10539492" y="6305176"/>
            <a:ext cx="1149588" cy="267392"/>
            <a:chOff x="3618" y="2108"/>
            <a:chExt cx="589" cy="137"/>
          </a:xfrm>
          <a:solidFill>
            <a:schemeClr val="tx2"/>
          </a:solidFill>
        </p:grpSpPr>
        <p:sp>
          <p:nvSpPr>
            <p:cNvPr id="25" name="Freeform 52">
              <a:extLst>
                <a:ext uri="{FF2B5EF4-FFF2-40B4-BE49-F238E27FC236}">
                  <a16:creationId xmlns:a16="http://schemas.microsoft.com/office/drawing/2014/main" id="{720228D3-0B39-4E87-86E1-F1C8F5FB867A}"/>
                </a:ext>
              </a:extLst>
            </p:cNvPr>
            <p:cNvSpPr>
              <a:spLocks/>
            </p:cNvSpPr>
            <p:nvPr userDrawn="1"/>
          </p:nvSpPr>
          <p:spPr bwMode="auto">
            <a:xfrm>
              <a:off x="3878" y="2226"/>
              <a:ext cx="89" cy="19"/>
            </a:xfrm>
            <a:custGeom>
              <a:avLst/>
              <a:gdLst>
                <a:gd name="T0" fmla="*/ 0 w 93"/>
                <a:gd name="T1" fmla="*/ 19 h 20"/>
                <a:gd name="T2" fmla="*/ 0 w 93"/>
                <a:gd name="T3" fmla="*/ 2 h 20"/>
                <a:gd name="T4" fmla="*/ 2 w 93"/>
                <a:gd name="T5" fmla="*/ 0 h 20"/>
                <a:gd name="T6" fmla="*/ 92 w 93"/>
                <a:gd name="T7" fmla="*/ 0 h 20"/>
                <a:gd name="T8" fmla="*/ 93 w 93"/>
                <a:gd name="T9" fmla="*/ 2 h 20"/>
                <a:gd name="T10" fmla="*/ 93 w 93"/>
                <a:gd name="T11" fmla="*/ 19 h 20"/>
                <a:gd name="T12" fmla="*/ 92 w 93"/>
                <a:gd name="T13" fmla="*/ 20 h 20"/>
                <a:gd name="T14" fmla="*/ 2 w 93"/>
                <a:gd name="T15" fmla="*/ 20 h 20"/>
                <a:gd name="T16" fmla="*/ 0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9"/>
                  </a:moveTo>
                  <a:cubicBezTo>
                    <a:pt x="0" y="2"/>
                    <a:pt x="0" y="2"/>
                    <a:pt x="0" y="2"/>
                  </a:cubicBezTo>
                  <a:cubicBezTo>
                    <a:pt x="0" y="1"/>
                    <a:pt x="1" y="0"/>
                    <a:pt x="2" y="0"/>
                  </a:cubicBezTo>
                  <a:cubicBezTo>
                    <a:pt x="92" y="0"/>
                    <a:pt x="92" y="0"/>
                    <a:pt x="92" y="0"/>
                  </a:cubicBezTo>
                  <a:cubicBezTo>
                    <a:pt x="93" y="0"/>
                    <a:pt x="93" y="1"/>
                    <a:pt x="93" y="2"/>
                  </a:cubicBezTo>
                  <a:cubicBezTo>
                    <a:pt x="93" y="19"/>
                    <a:pt x="93" y="19"/>
                    <a:pt x="93" y="19"/>
                  </a:cubicBezTo>
                  <a:cubicBezTo>
                    <a:pt x="93" y="19"/>
                    <a:pt x="93" y="20"/>
                    <a:pt x="92" y="20"/>
                  </a:cubicBezTo>
                  <a:cubicBezTo>
                    <a:pt x="2" y="20"/>
                    <a:pt x="2" y="20"/>
                    <a:pt x="2" y="20"/>
                  </a:cubicBezTo>
                  <a:cubicBezTo>
                    <a:pt x="1" y="20"/>
                    <a:pt x="0" y="19"/>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6" name="Freeform 53">
              <a:extLst>
                <a:ext uri="{FF2B5EF4-FFF2-40B4-BE49-F238E27FC236}">
                  <a16:creationId xmlns:a16="http://schemas.microsoft.com/office/drawing/2014/main" id="{9E2A87F6-73F7-4BF4-A7DD-FED2FA98F023}"/>
                </a:ext>
              </a:extLst>
            </p:cNvPr>
            <p:cNvSpPr>
              <a:spLocks/>
            </p:cNvSpPr>
            <p:nvPr userDrawn="1"/>
          </p:nvSpPr>
          <p:spPr bwMode="auto">
            <a:xfrm>
              <a:off x="3878" y="2167"/>
              <a:ext cx="89" cy="20"/>
            </a:xfrm>
            <a:custGeom>
              <a:avLst/>
              <a:gdLst>
                <a:gd name="T0" fmla="*/ 0 w 93"/>
                <a:gd name="T1" fmla="*/ 18 h 20"/>
                <a:gd name="T2" fmla="*/ 0 w 93"/>
                <a:gd name="T3" fmla="*/ 2 h 20"/>
                <a:gd name="T4" fmla="*/ 2 w 93"/>
                <a:gd name="T5" fmla="*/ 0 h 20"/>
                <a:gd name="T6" fmla="*/ 92 w 93"/>
                <a:gd name="T7" fmla="*/ 0 h 20"/>
                <a:gd name="T8" fmla="*/ 93 w 93"/>
                <a:gd name="T9" fmla="*/ 2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2"/>
                    <a:pt x="0" y="2"/>
                    <a:pt x="0" y="2"/>
                  </a:cubicBezTo>
                  <a:cubicBezTo>
                    <a:pt x="0" y="1"/>
                    <a:pt x="1" y="0"/>
                    <a:pt x="2" y="0"/>
                  </a:cubicBezTo>
                  <a:cubicBezTo>
                    <a:pt x="92" y="0"/>
                    <a:pt x="92" y="0"/>
                    <a:pt x="92" y="0"/>
                  </a:cubicBezTo>
                  <a:cubicBezTo>
                    <a:pt x="93" y="0"/>
                    <a:pt x="93" y="1"/>
                    <a:pt x="93" y="2"/>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27" name="Freeform 54">
              <a:extLst>
                <a:ext uri="{FF2B5EF4-FFF2-40B4-BE49-F238E27FC236}">
                  <a16:creationId xmlns:a16="http://schemas.microsoft.com/office/drawing/2014/main" id="{E8083D16-B4CA-459F-AD47-2B6332480E44}"/>
                </a:ext>
              </a:extLst>
            </p:cNvPr>
            <p:cNvSpPr>
              <a:spLocks/>
            </p:cNvSpPr>
            <p:nvPr userDrawn="1"/>
          </p:nvSpPr>
          <p:spPr bwMode="auto">
            <a:xfrm>
              <a:off x="3878" y="2109"/>
              <a:ext cx="89" cy="19"/>
            </a:xfrm>
            <a:custGeom>
              <a:avLst/>
              <a:gdLst>
                <a:gd name="T0" fmla="*/ 0 w 93"/>
                <a:gd name="T1" fmla="*/ 18 h 20"/>
                <a:gd name="T2" fmla="*/ 0 w 93"/>
                <a:gd name="T3" fmla="*/ 1 h 20"/>
                <a:gd name="T4" fmla="*/ 2 w 93"/>
                <a:gd name="T5" fmla="*/ 0 h 20"/>
                <a:gd name="T6" fmla="*/ 92 w 93"/>
                <a:gd name="T7" fmla="*/ 0 h 20"/>
                <a:gd name="T8" fmla="*/ 93 w 93"/>
                <a:gd name="T9" fmla="*/ 1 h 20"/>
                <a:gd name="T10" fmla="*/ 93 w 93"/>
                <a:gd name="T11" fmla="*/ 18 h 20"/>
                <a:gd name="T12" fmla="*/ 92 w 93"/>
                <a:gd name="T13" fmla="*/ 20 h 20"/>
                <a:gd name="T14" fmla="*/ 2 w 93"/>
                <a:gd name="T15" fmla="*/ 20 h 20"/>
                <a:gd name="T16" fmla="*/ 0 w 93"/>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0" y="18"/>
                  </a:moveTo>
                  <a:cubicBezTo>
                    <a:pt x="0" y="1"/>
                    <a:pt x="0" y="1"/>
                    <a:pt x="0" y="1"/>
                  </a:cubicBezTo>
                  <a:cubicBezTo>
                    <a:pt x="0" y="0"/>
                    <a:pt x="1" y="0"/>
                    <a:pt x="2" y="0"/>
                  </a:cubicBezTo>
                  <a:cubicBezTo>
                    <a:pt x="92" y="0"/>
                    <a:pt x="92" y="0"/>
                    <a:pt x="92" y="0"/>
                  </a:cubicBezTo>
                  <a:cubicBezTo>
                    <a:pt x="93" y="0"/>
                    <a:pt x="93" y="0"/>
                    <a:pt x="93" y="1"/>
                  </a:cubicBezTo>
                  <a:cubicBezTo>
                    <a:pt x="93" y="18"/>
                    <a:pt x="93" y="18"/>
                    <a:pt x="93" y="18"/>
                  </a:cubicBezTo>
                  <a:cubicBezTo>
                    <a:pt x="93" y="19"/>
                    <a:pt x="93" y="20"/>
                    <a:pt x="92" y="20"/>
                  </a:cubicBezTo>
                  <a:cubicBezTo>
                    <a:pt x="2" y="20"/>
                    <a:pt x="2" y="20"/>
                    <a:pt x="2" y="20"/>
                  </a:cubicBezTo>
                  <a:cubicBezTo>
                    <a:pt x="1" y="20"/>
                    <a:pt x="0" y="19"/>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7" name="Freeform 55">
              <a:extLst>
                <a:ext uri="{FF2B5EF4-FFF2-40B4-BE49-F238E27FC236}">
                  <a16:creationId xmlns:a16="http://schemas.microsoft.com/office/drawing/2014/main" id="{F49181CC-83A1-4F37-801B-2C814F0B178B}"/>
                </a:ext>
              </a:extLst>
            </p:cNvPr>
            <p:cNvSpPr>
              <a:spLocks/>
            </p:cNvSpPr>
            <p:nvPr userDrawn="1"/>
          </p:nvSpPr>
          <p:spPr bwMode="auto">
            <a:xfrm>
              <a:off x="3741" y="2109"/>
              <a:ext cx="117" cy="136"/>
            </a:xfrm>
            <a:custGeom>
              <a:avLst/>
              <a:gdLst>
                <a:gd name="T0" fmla="*/ 21 w 122"/>
                <a:gd name="T1" fmla="*/ 1 h 140"/>
                <a:gd name="T2" fmla="*/ 60 w 122"/>
                <a:gd name="T3" fmla="*/ 88 h 140"/>
                <a:gd name="T4" fmla="*/ 63 w 122"/>
                <a:gd name="T5" fmla="*/ 88 h 140"/>
                <a:gd name="T6" fmla="*/ 100 w 122"/>
                <a:gd name="T7" fmla="*/ 1 h 140"/>
                <a:gd name="T8" fmla="*/ 102 w 122"/>
                <a:gd name="T9" fmla="*/ 0 h 140"/>
                <a:gd name="T10" fmla="*/ 120 w 122"/>
                <a:gd name="T11" fmla="*/ 0 h 140"/>
                <a:gd name="T12" fmla="*/ 122 w 122"/>
                <a:gd name="T13" fmla="*/ 2 h 140"/>
                <a:gd name="T14" fmla="*/ 63 w 122"/>
                <a:gd name="T15" fmla="*/ 139 h 140"/>
                <a:gd name="T16" fmla="*/ 60 w 122"/>
                <a:gd name="T17" fmla="*/ 139 h 140"/>
                <a:gd name="T18" fmla="*/ 0 w 122"/>
                <a:gd name="T19" fmla="*/ 2 h 140"/>
                <a:gd name="T20" fmla="*/ 2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3" y="88"/>
                  </a:cubicBezTo>
                  <a:cubicBezTo>
                    <a:pt x="100" y="1"/>
                    <a:pt x="100" y="1"/>
                    <a:pt x="100" y="1"/>
                  </a:cubicBezTo>
                  <a:cubicBezTo>
                    <a:pt x="101" y="0"/>
                    <a:pt x="101" y="0"/>
                    <a:pt x="102" y="0"/>
                  </a:cubicBezTo>
                  <a:cubicBezTo>
                    <a:pt x="120" y="0"/>
                    <a:pt x="120" y="0"/>
                    <a:pt x="120" y="0"/>
                  </a:cubicBezTo>
                  <a:cubicBezTo>
                    <a:pt x="121" y="0"/>
                    <a:pt x="122" y="1"/>
                    <a:pt x="122" y="2"/>
                  </a:cubicBezTo>
                  <a:cubicBezTo>
                    <a:pt x="63" y="139"/>
                    <a:pt x="63" y="139"/>
                    <a:pt x="63" y="139"/>
                  </a:cubicBezTo>
                  <a:cubicBezTo>
                    <a:pt x="62" y="140"/>
                    <a:pt x="60" y="140"/>
                    <a:pt x="60" y="139"/>
                  </a:cubicBezTo>
                  <a:cubicBezTo>
                    <a:pt x="0" y="2"/>
                    <a:pt x="0" y="2"/>
                    <a:pt x="0" y="2"/>
                  </a:cubicBezTo>
                  <a:cubicBezTo>
                    <a:pt x="0" y="1"/>
                    <a:pt x="0" y="0"/>
                    <a:pt x="2" y="0"/>
                  </a:cubicBezTo>
                  <a:cubicBezTo>
                    <a:pt x="20" y="0"/>
                    <a:pt x="20" y="0"/>
                    <a:pt x="20" y="0"/>
                  </a:cubicBezTo>
                  <a:cubicBezTo>
                    <a:pt x="21"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8" name="Freeform 56">
              <a:extLst>
                <a:ext uri="{FF2B5EF4-FFF2-40B4-BE49-F238E27FC236}">
                  <a16:creationId xmlns:a16="http://schemas.microsoft.com/office/drawing/2014/main" id="{0758F268-7C0A-4809-818B-15D76FC43E23}"/>
                </a:ext>
              </a:extLst>
            </p:cNvPr>
            <p:cNvSpPr>
              <a:spLocks noEditPoints="1"/>
            </p:cNvSpPr>
            <p:nvPr userDrawn="1"/>
          </p:nvSpPr>
          <p:spPr bwMode="auto">
            <a:xfrm>
              <a:off x="3618" y="2108"/>
              <a:ext cx="136" cy="137"/>
            </a:xfrm>
            <a:custGeom>
              <a:avLst/>
              <a:gdLst>
                <a:gd name="T0" fmla="*/ 142 w 142"/>
                <a:gd name="T1" fmla="*/ 139 h 141"/>
                <a:gd name="T2" fmla="*/ 82 w 142"/>
                <a:gd name="T3" fmla="*/ 2 h 141"/>
                <a:gd name="T4" fmla="*/ 80 w 142"/>
                <a:gd name="T5" fmla="*/ 2 h 141"/>
                <a:gd name="T6" fmla="*/ 41 w 142"/>
                <a:gd name="T7" fmla="*/ 91 h 141"/>
                <a:gd name="T8" fmla="*/ 1 w 142"/>
                <a:gd name="T9" fmla="*/ 91 h 141"/>
                <a:gd name="T10" fmla="*/ 0 w 142"/>
                <a:gd name="T11" fmla="*/ 93 h 141"/>
                <a:gd name="T12" fmla="*/ 7 w 142"/>
                <a:gd name="T13" fmla="*/ 110 h 141"/>
                <a:gd name="T14" fmla="*/ 9 w 142"/>
                <a:gd name="T15" fmla="*/ 111 h 141"/>
                <a:gd name="T16" fmla="*/ 32 w 142"/>
                <a:gd name="T17" fmla="*/ 111 h 141"/>
                <a:gd name="T18" fmla="*/ 20 w 142"/>
                <a:gd name="T19" fmla="*/ 139 h 141"/>
                <a:gd name="T20" fmla="*/ 22 w 142"/>
                <a:gd name="T21" fmla="*/ 141 h 141"/>
                <a:gd name="T22" fmla="*/ 40 w 142"/>
                <a:gd name="T23" fmla="*/ 141 h 141"/>
                <a:gd name="T24" fmla="*/ 42 w 142"/>
                <a:gd name="T25" fmla="*/ 140 h 141"/>
                <a:gd name="T26" fmla="*/ 54 w 142"/>
                <a:gd name="T27" fmla="*/ 111 h 141"/>
                <a:gd name="T28" fmla="*/ 108 w 142"/>
                <a:gd name="T29" fmla="*/ 111 h 141"/>
                <a:gd name="T30" fmla="*/ 121 w 142"/>
                <a:gd name="T31" fmla="*/ 140 h 141"/>
                <a:gd name="T32" fmla="*/ 122 w 142"/>
                <a:gd name="T33" fmla="*/ 141 h 141"/>
                <a:gd name="T34" fmla="*/ 141 w 142"/>
                <a:gd name="T35" fmla="*/ 141 h 141"/>
                <a:gd name="T36" fmla="*/ 142 w 142"/>
                <a:gd name="T37" fmla="*/ 139 h 141"/>
                <a:gd name="T38" fmla="*/ 63 w 142"/>
                <a:gd name="T39" fmla="*/ 91 h 141"/>
                <a:gd name="T40" fmla="*/ 80 w 142"/>
                <a:gd name="T41" fmla="*/ 53 h 141"/>
                <a:gd name="T42" fmla="*/ 82 w 142"/>
                <a:gd name="T43" fmla="*/ 53 h 141"/>
                <a:gd name="T44" fmla="*/ 99 w 142"/>
                <a:gd name="T45" fmla="*/ 91 h 141"/>
                <a:gd name="T46" fmla="*/ 63 w 142"/>
                <a:gd name="T47"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41">
                  <a:moveTo>
                    <a:pt x="142" y="139"/>
                  </a:moveTo>
                  <a:cubicBezTo>
                    <a:pt x="82" y="2"/>
                    <a:pt x="82" y="2"/>
                    <a:pt x="82" y="2"/>
                  </a:cubicBezTo>
                  <a:cubicBezTo>
                    <a:pt x="82" y="0"/>
                    <a:pt x="80" y="0"/>
                    <a:pt x="80" y="2"/>
                  </a:cubicBezTo>
                  <a:cubicBezTo>
                    <a:pt x="41" y="91"/>
                    <a:pt x="41" y="91"/>
                    <a:pt x="41" y="91"/>
                  </a:cubicBezTo>
                  <a:cubicBezTo>
                    <a:pt x="1" y="91"/>
                    <a:pt x="1" y="91"/>
                    <a:pt x="1" y="91"/>
                  </a:cubicBezTo>
                  <a:cubicBezTo>
                    <a:pt x="0" y="91"/>
                    <a:pt x="0" y="92"/>
                    <a:pt x="0" y="93"/>
                  </a:cubicBezTo>
                  <a:cubicBezTo>
                    <a:pt x="7" y="110"/>
                    <a:pt x="7" y="110"/>
                    <a:pt x="7" y="110"/>
                  </a:cubicBezTo>
                  <a:cubicBezTo>
                    <a:pt x="8" y="111"/>
                    <a:pt x="8" y="111"/>
                    <a:pt x="9" y="111"/>
                  </a:cubicBezTo>
                  <a:cubicBezTo>
                    <a:pt x="32" y="111"/>
                    <a:pt x="32" y="111"/>
                    <a:pt x="32" y="111"/>
                  </a:cubicBezTo>
                  <a:cubicBezTo>
                    <a:pt x="20" y="139"/>
                    <a:pt x="20" y="139"/>
                    <a:pt x="20" y="139"/>
                  </a:cubicBezTo>
                  <a:cubicBezTo>
                    <a:pt x="20" y="140"/>
                    <a:pt x="21" y="141"/>
                    <a:pt x="22" y="141"/>
                  </a:cubicBezTo>
                  <a:cubicBezTo>
                    <a:pt x="40" y="141"/>
                    <a:pt x="40" y="141"/>
                    <a:pt x="40" y="141"/>
                  </a:cubicBezTo>
                  <a:cubicBezTo>
                    <a:pt x="41" y="141"/>
                    <a:pt x="42" y="141"/>
                    <a:pt x="42" y="140"/>
                  </a:cubicBezTo>
                  <a:cubicBezTo>
                    <a:pt x="54" y="111"/>
                    <a:pt x="54" y="111"/>
                    <a:pt x="54" y="111"/>
                  </a:cubicBezTo>
                  <a:cubicBezTo>
                    <a:pt x="108" y="111"/>
                    <a:pt x="108" y="111"/>
                    <a:pt x="108" y="111"/>
                  </a:cubicBezTo>
                  <a:cubicBezTo>
                    <a:pt x="121" y="140"/>
                    <a:pt x="121" y="140"/>
                    <a:pt x="121" y="140"/>
                  </a:cubicBezTo>
                  <a:cubicBezTo>
                    <a:pt x="121" y="141"/>
                    <a:pt x="122" y="141"/>
                    <a:pt x="122" y="141"/>
                  </a:cubicBezTo>
                  <a:cubicBezTo>
                    <a:pt x="141" y="141"/>
                    <a:pt x="141" y="141"/>
                    <a:pt x="141" y="141"/>
                  </a:cubicBezTo>
                  <a:cubicBezTo>
                    <a:pt x="142" y="141"/>
                    <a:pt x="142" y="140"/>
                    <a:pt x="142" y="139"/>
                  </a:cubicBezTo>
                  <a:close/>
                  <a:moveTo>
                    <a:pt x="63" y="91"/>
                  </a:moveTo>
                  <a:cubicBezTo>
                    <a:pt x="80" y="53"/>
                    <a:pt x="80" y="53"/>
                    <a:pt x="80" y="53"/>
                  </a:cubicBezTo>
                  <a:cubicBezTo>
                    <a:pt x="80" y="51"/>
                    <a:pt x="82" y="51"/>
                    <a:pt x="82" y="53"/>
                  </a:cubicBezTo>
                  <a:cubicBezTo>
                    <a:pt x="99" y="91"/>
                    <a:pt x="99" y="91"/>
                    <a:pt x="99" y="91"/>
                  </a:cubicBezTo>
                  <a:lnTo>
                    <a:pt x="6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39" name="Freeform 57">
              <a:extLst>
                <a:ext uri="{FF2B5EF4-FFF2-40B4-BE49-F238E27FC236}">
                  <a16:creationId xmlns:a16="http://schemas.microsoft.com/office/drawing/2014/main" id="{5A90A74A-B019-4956-88D8-AF77936F5EB2}"/>
                </a:ext>
              </a:extLst>
            </p:cNvPr>
            <p:cNvSpPr>
              <a:spLocks/>
            </p:cNvSpPr>
            <p:nvPr userDrawn="1"/>
          </p:nvSpPr>
          <p:spPr bwMode="auto">
            <a:xfrm>
              <a:off x="3986" y="2109"/>
              <a:ext cx="117" cy="136"/>
            </a:xfrm>
            <a:custGeom>
              <a:avLst/>
              <a:gdLst>
                <a:gd name="T0" fmla="*/ 21 w 122"/>
                <a:gd name="T1" fmla="*/ 1 h 140"/>
                <a:gd name="T2" fmla="*/ 60 w 122"/>
                <a:gd name="T3" fmla="*/ 88 h 140"/>
                <a:gd name="T4" fmla="*/ 62 w 122"/>
                <a:gd name="T5" fmla="*/ 88 h 140"/>
                <a:gd name="T6" fmla="*/ 100 w 122"/>
                <a:gd name="T7" fmla="*/ 1 h 140"/>
                <a:gd name="T8" fmla="*/ 102 w 122"/>
                <a:gd name="T9" fmla="*/ 0 h 140"/>
                <a:gd name="T10" fmla="*/ 120 w 122"/>
                <a:gd name="T11" fmla="*/ 0 h 140"/>
                <a:gd name="T12" fmla="*/ 122 w 122"/>
                <a:gd name="T13" fmla="*/ 2 h 140"/>
                <a:gd name="T14" fmla="*/ 62 w 122"/>
                <a:gd name="T15" fmla="*/ 139 h 140"/>
                <a:gd name="T16" fmla="*/ 60 w 122"/>
                <a:gd name="T17" fmla="*/ 139 h 140"/>
                <a:gd name="T18" fmla="*/ 0 w 122"/>
                <a:gd name="T19" fmla="*/ 2 h 140"/>
                <a:gd name="T20" fmla="*/ 1 w 122"/>
                <a:gd name="T21" fmla="*/ 0 h 140"/>
                <a:gd name="T22" fmla="*/ 20 w 122"/>
                <a:gd name="T23" fmla="*/ 0 h 140"/>
                <a:gd name="T24" fmla="*/ 21 w 122"/>
                <a:gd name="T25"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40">
                  <a:moveTo>
                    <a:pt x="21" y="1"/>
                  </a:moveTo>
                  <a:cubicBezTo>
                    <a:pt x="60" y="88"/>
                    <a:pt x="60" y="88"/>
                    <a:pt x="60" y="88"/>
                  </a:cubicBezTo>
                  <a:cubicBezTo>
                    <a:pt x="60" y="89"/>
                    <a:pt x="62" y="89"/>
                    <a:pt x="62" y="88"/>
                  </a:cubicBezTo>
                  <a:cubicBezTo>
                    <a:pt x="100" y="1"/>
                    <a:pt x="100" y="1"/>
                    <a:pt x="100" y="1"/>
                  </a:cubicBezTo>
                  <a:cubicBezTo>
                    <a:pt x="100" y="0"/>
                    <a:pt x="101" y="0"/>
                    <a:pt x="102" y="0"/>
                  </a:cubicBezTo>
                  <a:cubicBezTo>
                    <a:pt x="120" y="0"/>
                    <a:pt x="120" y="0"/>
                    <a:pt x="120" y="0"/>
                  </a:cubicBezTo>
                  <a:cubicBezTo>
                    <a:pt x="121" y="0"/>
                    <a:pt x="122" y="1"/>
                    <a:pt x="122" y="2"/>
                  </a:cubicBezTo>
                  <a:cubicBezTo>
                    <a:pt x="62" y="139"/>
                    <a:pt x="62" y="139"/>
                    <a:pt x="62" y="139"/>
                  </a:cubicBezTo>
                  <a:cubicBezTo>
                    <a:pt x="62" y="140"/>
                    <a:pt x="60" y="140"/>
                    <a:pt x="60" y="139"/>
                  </a:cubicBezTo>
                  <a:cubicBezTo>
                    <a:pt x="0" y="2"/>
                    <a:pt x="0" y="2"/>
                    <a:pt x="0" y="2"/>
                  </a:cubicBezTo>
                  <a:cubicBezTo>
                    <a:pt x="0" y="1"/>
                    <a:pt x="0" y="0"/>
                    <a:pt x="1" y="0"/>
                  </a:cubicBezTo>
                  <a:cubicBezTo>
                    <a:pt x="20" y="0"/>
                    <a:pt x="20" y="0"/>
                    <a:pt x="20" y="0"/>
                  </a:cubicBezTo>
                  <a:cubicBezTo>
                    <a:pt x="20" y="0"/>
                    <a:pt x="21"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0" name="Freeform 58">
              <a:extLst>
                <a:ext uri="{FF2B5EF4-FFF2-40B4-BE49-F238E27FC236}">
                  <a16:creationId xmlns:a16="http://schemas.microsoft.com/office/drawing/2014/main" id="{753AED82-02D5-42FA-8F10-370FBA4BAE0C}"/>
                </a:ext>
              </a:extLst>
            </p:cNvPr>
            <p:cNvSpPr>
              <a:spLocks noEditPoints="1"/>
            </p:cNvSpPr>
            <p:nvPr userDrawn="1"/>
          </p:nvSpPr>
          <p:spPr bwMode="auto">
            <a:xfrm>
              <a:off x="4090" y="2108"/>
              <a:ext cx="117" cy="137"/>
            </a:xfrm>
            <a:custGeom>
              <a:avLst/>
              <a:gdLst>
                <a:gd name="T0" fmla="*/ 122 w 122"/>
                <a:gd name="T1" fmla="*/ 139 h 141"/>
                <a:gd name="T2" fmla="*/ 62 w 122"/>
                <a:gd name="T3" fmla="*/ 2 h 141"/>
                <a:gd name="T4" fmla="*/ 59 w 122"/>
                <a:gd name="T5" fmla="*/ 2 h 141"/>
                <a:gd name="T6" fmla="*/ 0 w 122"/>
                <a:gd name="T7" fmla="*/ 139 h 141"/>
                <a:gd name="T8" fmla="*/ 2 w 122"/>
                <a:gd name="T9" fmla="*/ 141 h 141"/>
                <a:gd name="T10" fmla="*/ 20 w 122"/>
                <a:gd name="T11" fmla="*/ 141 h 141"/>
                <a:gd name="T12" fmla="*/ 21 w 122"/>
                <a:gd name="T13" fmla="*/ 140 h 141"/>
                <a:gd name="T14" fmla="*/ 34 w 122"/>
                <a:gd name="T15" fmla="*/ 111 h 141"/>
                <a:gd name="T16" fmla="*/ 88 w 122"/>
                <a:gd name="T17" fmla="*/ 111 h 141"/>
                <a:gd name="T18" fmla="*/ 100 w 122"/>
                <a:gd name="T19" fmla="*/ 140 h 141"/>
                <a:gd name="T20" fmla="*/ 102 w 122"/>
                <a:gd name="T21" fmla="*/ 141 h 141"/>
                <a:gd name="T22" fmla="*/ 120 w 122"/>
                <a:gd name="T23" fmla="*/ 141 h 141"/>
                <a:gd name="T24" fmla="*/ 122 w 122"/>
                <a:gd name="T25" fmla="*/ 139 h 141"/>
                <a:gd name="T26" fmla="*/ 43 w 122"/>
                <a:gd name="T27" fmla="*/ 91 h 141"/>
                <a:gd name="T28" fmla="*/ 59 w 122"/>
                <a:gd name="T29" fmla="*/ 53 h 141"/>
                <a:gd name="T30" fmla="*/ 62 w 122"/>
                <a:gd name="T31" fmla="*/ 53 h 141"/>
                <a:gd name="T32" fmla="*/ 79 w 122"/>
                <a:gd name="T33" fmla="*/ 91 h 141"/>
                <a:gd name="T34" fmla="*/ 43 w 122"/>
                <a:gd name="T35" fmla="*/ 9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 h="141">
                  <a:moveTo>
                    <a:pt x="122" y="139"/>
                  </a:moveTo>
                  <a:cubicBezTo>
                    <a:pt x="62" y="2"/>
                    <a:pt x="62" y="2"/>
                    <a:pt x="62" y="2"/>
                  </a:cubicBezTo>
                  <a:cubicBezTo>
                    <a:pt x="62" y="0"/>
                    <a:pt x="60" y="0"/>
                    <a:pt x="59" y="2"/>
                  </a:cubicBezTo>
                  <a:cubicBezTo>
                    <a:pt x="0" y="139"/>
                    <a:pt x="0" y="139"/>
                    <a:pt x="0" y="139"/>
                  </a:cubicBezTo>
                  <a:cubicBezTo>
                    <a:pt x="0" y="140"/>
                    <a:pt x="0" y="141"/>
                    <a:pt x="2" y="141"/>
                  </a:cubicBezTo>
                  <a:cubicBezTo>
                    <a:pt x="20" y="141"/>
                    <a:pt x="20" y="141"/>
                    <a:pt x="20" y="141"/>
                  </a:cubicBezTo>
                  <a:cubicBezTo>
                    <a:pt x="21" y="141"/>
                    <a:pt x="21" y="141"/>
                    <a:pt x="21" y="140"/>
                  </a:cubicBezTo>
                  <a:cubicBezTo>
                    <a:pt x="34" y="111"/>
                    <a:pt x="34" y="111"/>
                    <a:pt x="34" y="111"/>
                  </a:cubicBezTo>
                  <a:cubicBezTo>
                    <a:pt x="88" y="111"/>
                    <a:pt x="88" y="111"/>
                    <a:pt x="88" y="111"/>
                  </a:cubicBezTo>
                  <a:cubicBezTo>
                    <a:pt x="100" y="140"/>
                    <a:pt x="100" y="140"/>
                    <a:pt x="100" y="140"/>
                  </a:cubicBezTo>
                  <a:cubicBezTo>
                    <a:pt x="101" y="141"/>
                    <a:pt x="101" y="141"/>
                    <a:pt x="102" y="141"/>
                  </a:cubicBezTo>
                  <a:cubicBezTo>
                    <a:pt x="120" y="141"/>
                    <a:pt x="120" y="141"/>
                    <a:pt x="120" y="141"/>
                  </a:cubicBezTo>
                  <a:cubicBezTo>
                    <a:pt x="121" y="141"/>
                    <a:pt x="122" y="140"/>
                    <a:pt x="122" y="139"/>
                  </a:cubicBezTo>
                  <a:close/>
                  <a:moveTo>
                    <a:pt x="43" y="91"/>
                  </a:moveTo>
                  <a:cubicBezTo>
                    <a:pt x="59" y="53"/>
                    <a:pt x="59" y="53"/>
                    <a:pt x="59" y="53"/>
                  </a:cubicBezTo>
                  <a:cubicBezTo>
                    <a:pt x="60" y="51"/>
                    <a:pt x="62" y="51"/>
                    <a:pt x="62" y="53"/>
                  </a:cubicBezTo>
                  <a:cubicBezTo>
                    <a:pt x="79" y="91"/>
                    <a:pt x="79" y="91"/>
                    <a:pt x="79" y="91"/>
                  </a:cubicBezTo>
                  <a:lnTo>
                    <a:pt x="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sp>
          <p:nvSpPr>
            <p:cNvPr id="41" name="Freeform 59">
              <a:extLst>
                <a:ext uri="{FF2B5EF4-FFF2-40B4-BE49-F238E27FC236}">
                  <a16:creationId xmlns:a16="http://schemas.microsoft.com/office/drawing/2014/main" id="{C99B8600-6B18-423B-87C5-29D73A159107}"/>
                </a:ext>
              </a:extLst>
            </p:cNvPr>
            <p:cNvSpPr>
              <a:spLocks noEditPoints="1"/>
            </p:cNvSpPr>
            <p:nvPr userDrawn="1"/>
          </p:nvSpPr>
          <p:spPr bwMode="auto">
            <a:xfrm>
              <a:off x="4184" y="2109"/>
              <a:ext cx="19" cy="10"/>
            </a:xfrm>
            <a:custGeom>
              <a:avLst/>
              <a:gdLst>
                <a:gd name="T0" fmla="*/ 17 w 19"/>
                <a:gd name="T1" fmla="*/ 0 h 10"/>
                <a:gd name="T2" fmla="*/ 19 w 19"/>
                <a:gd name="T3" fmla="*/ 0 h 10"/>
                <a:gd name="T4" fmla="*/ 19 w 19"/>
                <a:gd name="T5" fmla="*/ 10 h 10"/>
                <a:gd name="T6" fmla="*/ 17 w 19"/>
                <a:gd name="T7" fmla="*/ 10 h 10"/>
                <a:gd name="T8" fmla="*/ 17 w 19"/>
                <a:gd name="T9" fmla="*/ 4 h 10"/>
                <a:gd name="T10" fmla="*/ 15 w 19"/>
                <a:gd name="T11" fmla="*/ 8 h 10"/>
                <a:gd name="T12" fmla="*/ 13 w 19"/>
                <a:gd name="T13" fmla="*/ 8 h 10"/>
                <a:gd name="T14" fmla="*/ 11 w 19"/>
                <a:gd name="T15" fmla="*/ 4 h 10"/>
                <a:gd name="T16" fmla="*/ 11 w 19"/>
                <a:gd name="T17" fmla="*/ 10 h 10"/>
                <a:gd name="T18" fmla="*/ 10 w 19"/>
                <a:gd name="T19" fmla="*/ 10 h 10"/>
                <a:gd name="T20" fmla="*/ 10 w 19"/>
                <a:gd name="T21" fmla="*/ 0 h 10"/>
                <a:gd name="T22" fmla="*/ 11 w 19"/>
                <a:gd name="T23" fmla="*/ 0 h 10"/>
                <a:gd name="T24" fmla="*/ 14 w 19"/>
                <a:gd name="T25" fmla="*/ 6 h 10"/>
                <a:gd name="T26" fmla="*/ 17 w 19"/>
                <a:gd name="T27" fmla="*/ 0 h 10"/>
                <a:gd name="T28" fmla="*/ 0 w 19"/>
                <a:gd name="T29" fmla="*/ 2 h 10"/>
                <a:gd name="T30" fmla="*/ 0 w 19"/>
                <a:gd name="T31" fmla="*/ 0 h 10"/>
                <a:gd name="T32" fmla="*/ 9 w 19"/>
                <a:gd name="T33" fmla="*/ 0 h 10"/>
                <a:gd name="T34" fmla="*/ 9 w 19"/>
                <a:gd name="T35" fmla="*/ 2 h 10"/>
                <a:gd name="T36" fmla="*/ 5 w 19"/>
                <a:gd name="T37" fmla="*/ 2 h 10"/>
                <a:gd name="T38" fmla="*/ 5 w 19"/>
                <a:gd name="T39" fmla="*/ 10 h 10"/>
                <a:gd name="T40" fmla="*/ 3 w 19"/>
                <a:gd name="T41" fmla="*/ 10 h 10"/>
                <a:gd name="T42" fmla="*/ 3 w 19"/>
                <a:gd name="T43" fmla="*/ 2 h 10"/>
                <a:gd name="T44" fmla="*/ 0 w 19"/>
                <a:gd name="T4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10">
                  <a:moveTo>
                    <a:pt x="17" y="0"/>
                  </a:moveTo>
                  <a:lnTo>
                    <a:pt x="19" y="0"/>
                  </a:lnTo>
                  <a:lnTo>
                    <a:pt x="19" y="10"/>
                  </a:lnTo>
                  <a:lnTo>
                    <a:pt x="17" y="10"/>
                  </a:lnTo>
                  <a:lnTo>
                    <a:pt x="17" y="4"/>
                  </a:lnTo>
                  <a:lnTo>
                    <a:pt x="15" y="8"/>
                  </a:lnTo>
                  <a:lnTo>
                    <a:pt x="13" y="8"/>
                  </a:lnTo>
                  <a:lnTo>
                    <a:pt x="11" y="4"/>
                  </a:lnTo>
                  <a:lnTo>
                    <a:pt x="11" y="10"/>
                  </a:lnTo>
                  <a:lnTo>
                    <a:pt x="10" y="10"/>
                  </a:lnTo>
                  <a:lnTo>
                    <a:pt x="10" y="0"/>
                  </a:lnTo>
                  <a:lnTo>
                    <a:pt x="11" y="0"/>
                  </a:lnTo>
                  <a:lnTo>
                    <a:pt x="14" y="6"/>
                  </a:lnTo>
                  <a:lnTo>
                    <a:pt x="17" y="0"/>
                  </a:lnTo>
                  <a:close/>
                  <a:moveTo>
                    <a:pt x="0" y="2"/>
                  </a:moveTo>
                  <a:lnTo>
                    <a:pt x="0" y="0"/>
                  </a:lnTo>
                  <a:lnTo>
                    <a:pt x="9" y="0"/>
                  </a:lnTo>
                  <a:lnTo>
                    <a:pt x="9" y="2"/>
                  </a:lnTo>
                  <a:lnTo>
                    <a:pt x="5" y="2"/>
                  </a:lnTo>
                  <a:lnTo>
                    <a:pt x="5" y="10"/>
                  </a:lnTo>
                  <a:lnTo>
                    <a:pt x="3" y="10"/>
                  </a:lnTo>
                  <a:lnTo>
                    <a:pt x="3"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sp>
        <p:nvSpPr>
          <p:cNvPr id="22" name="Footer Placeholder 4">
            <a:extLst>
              <a:ext uri="{FF2B5EF4-FFF2-40B4-BE49-F238E27FC236}">
                <a16:creationId xmlns:a16="http://schemas.microsoft.com/office/drawing/2014/main" id="{4AF34545-DB58-44C7-9553-B7448BB82109}"/>
              </a:ext>
            </a:extLst>
          </p:cNvPr>
          <p:cNvSpPr txBox="1">
            <a:spLocks/>
          </p:cNvSpPr>
          <p:nvPr userDrawn="1"/>
        </p:nvSpPr>
        <p:spPr>
          <a:xfrm>
            <a:off x="504000" y="6377317"/>
            <a:ext cx="7184400" cy="123111"/>
          </a:xfrm>
          <a:prstGeom prst="rect">
            <a:avLst/>
          </a:prstGeom>
        </p:spPr>
        <p:txBody>
          <a:bodyPr vert="horz" wrap="square" lIns="0" tIns="0" rIns="0" bIns="0" rtlCol="0" anchor="ctr" anchorCtr="0">
            <a:spAutoFit/>
          </a:bodyPr>
          <a:lstStyle>
            <a:defPPr>
              <a:defRPr lang="en-US"/>
            </a:defPPr>
            <a:lvl1pPr marL="0" algn="l" defTabSz="4572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For Internal Use Only</a:t>
            </a:r>
          </a:p>
        </p:txBody>
      </p:sp>
    </p:spTree>
    <p:extLst>
      <p:ext uri="{BB962C8B-B14F-4D97-AF65-F5344CB8AC3E}">
        <p14:creationId xmlns:p14="http://schemas.microsoft.com/office/powerpoint/2010/main" val="1069754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with chart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8253728"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8253728"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10" name="Text Placeholder 7">
            <a:extLst>
              <a:ext uri="{FF2B5EF4-FFF2-40B4-BE49-F238E27FC236}">
                <a16:creationId xmlns:a16="http://schemas.microsoft.com/office/drawing/2014/main" id="{EA624737-B859-4812-88F7-B8C122121CC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11" name="Straight Connector 10">
            <a:extLst>
              <a:ext uri="{FF2B5EF4-FFF2-40B4-BE49-F238E27FC236}">
                <a16:creationId xmlns:a16="http://schemas.microsoft.com/office/drawing/2014/main" id="{D5BA3956-3E2F-4FB3-9AED-585BC2DBAFA0}"/>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50400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dirty="0"/>
              <a:t>Click icon to </a:t>
            </a:r>
            <a:br>
              <a:rPr lang="en-US" dirty="0"/>
            </a:br>
            <a:r>
              <a:rPr lang="en-US" dirty="0"/>
              <a:t>add object</a:t>
            </a:r>
          </a:p>
        </p:txBody>
      </p:sp>
    </p:spTree>
    <p:extLst>
      <p:ext uri="{BB962C8B-B14F-4D97-AF65-F5344CB8AC3E}">
        <p14:creationId xmlns:p14="http://schemas.microsoft.com/office/powerpoint/2010/main" val="85124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with chart on righ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p:nvPr>
        </p:nvSpPr>
        <p:spPr>
          <a:xfrm>
            <a:off x="509269" y="1929384"/>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509269" y="3337560"/>
            <a:ext cx="3429001" cy="1080000"/>
          </a:xfrm>
        </p:spPr>
        <p:txBody>
          <a:bodyPr>
            <a:noAutofit/>
          </a:bodyPr>
          <a:lstStyle>
            <a:lvl1pPr marL="18288" indent="0">
              <a:lnSpc>
                <a:spcPts val="3200"/>
              </a:lnSpc>
              <a:spcAft>
                <a:spcPts val="0"/>
              </a:spcAft>
              <a:buNone/>
              <a:defRPr sz="2000" b="0" cap="all" baseline="0">
                <a:solidFill>
                  <a:schemeClr val="accent1"/>
                </a:solidFill>
                <a:latin typeface="Calibri" panose="020F0502020204030204" pitchFamily="34" charset="0"/>
                <a:cs typeface="Calibri" panose="020F0502020204030204" pitchFamily="34" charset="0"/>
              </a:defRPr>
            </a:lvl1pPr>
            <a:lvl2pPr marL="18288" indent="0" algn="l">
              <a:lnSpc>
                <a:spcPts val="2400"/>
              </a:lnSpc>
              <a:spcBef>
                <a:spcPts val="0"/>
              </a:spcBef>
              <a:spcAft>
                <a:spcPts val="0"/>
              </a:spcAft>
              <a:buNone/>
              <a:defRPr sz="1800" b="0" cap="none" baseline="0">
                <a:solidFill>
                  <a:schemeClr val="tx1"/>
                </a:solidFill>
                <a:latin typeface="Calibri" panose="020F0502020204030204" pitchFamily="34" charset="0"/>
                <a:cs typeface="Calibri" panose="020F0502020204030204" pitchFamily="34" charset="0"/>
              </a:defRPr>
            </a:lvl2pPr>
            <a:lvl3pPr marL="18288" indent="0">
              <a:lnSpc>
                <a:spcPts val="2400"/>
              </a:lnSpc>
              <a:spcBef>
                <a:spcPts val="0"/>
              </a:spcBef>
              <a:spcAft>
                <a:spcPts val="0"/>
              </a:spcAft>
              <a:buNone/>
              <a:defRPr sz="1600">
                <a:solidFill>
                  <a:schemeClr val="tx1"/>
                </a:solidFill>
                <a:latin typeface="Calibri" panose="020F0502020204030204" pitchFamily="34" charset="0"/>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20" name="Title 1">
            <a:extLst>
              <a:ext uri="{FF2B5EF4-FFF2-40B4-BE49-F238E27FC236}">
                <a16:creationId xmlns:a16="http://schemas.microsoft.com/office/drawing/2014/main" id="{83E7B97F-A3D3-4BFF-81BD-83490749F34F}"/>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sz="3600" b="0">
                <a:latin typeface="Calibri" panose="020F0502020204030204" pitchFamily="34" charset="0"/>
                <a:cs typeface="Calibri" panose="020F0502020204030204" pitchFamily="34" charset="0"/>
              </a:defRPr>
            </a:lvl1pPr>
          </a:lstStyle>
          <a:p>
            <a:r>
              <a:rPr lang="en-US" dirty="0"/>
              <a:t>Insert Slide Title</a:t>
            </a:r>
          </a:p>
        </p:txBody>
      </p:sp>
      <p:sp>
        <p:nvSpPr>
          <p:cNvPr id="22" name="Footer Placeholder 4">
            <a:extLst>
              <a:ext uri="{FF2B5EF4-FFF2-40B4-BE49-F238E27FC236}">
                <a16:creationId xmlns:a16="http://schemas.microsoft.com/office/drawing/2014/main" id="{93E69D38-B636-4F62-A671-636F45DB230C}"/>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4" name="Slide Number Placeholder 5">
            <a:extLst>
              <a:ext uri="{FF2B5EF4-FFF2-40B4-BE49-F238E27FC236}">
                <a16:creationId xmlns:a16="http://schemas.microsoft.com/office/drawing/2014/main" id="{9CED144D-3C50-4610-B4D3-822DECD4D509}"/>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10" name="Text Placeholder 7">
            <a:extLst>
              <a:ext uri="{FF2B5EF4-FFF2-40B4-BE49-F238E27FC236}">
                <a16:creationId xmlns:a16="http://schemas.microsoft.com/office/drawing/2014/main" id="{77F1301A-7827-4F46-AB92-C8E10783B060}"/>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11" name="Straight Connector 10">
            <a:extLst>
              <a:ext uri="{FF2B5EF4-FFF2-40B4-BE49-F238E27FC236}">
                <a16:creationId xmlns:a16="http://schemas.microsoft.com/office/drawing/2014/main" id="{9E34E36B-39E8-4334-BCB3-2378884023E9}"/>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9383"/>
            <a:ext cx="7372541" cy="4100513"/>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dirty="0"/>
              <a:t>Click icon to </a:t>
            </a:r>
            <a:br>
              <a:rPr lang="en-US" dirty="0"/>
            </a:br>
            <a:r>
              <a:rPr lang="en-US" dirty="0"/>
              <a:t>add object</a:t>
            </a:r>
          </a:p>
        </p:txBody>
      </p:sp>
    </p:spTree>
    <p:extLst>
      <p:ext uri="{BB962C8B-B14F-4D97-AF65-F5344CB8AC3E}">
        <p14:creationId xmlns:p14="http://schemas.microsoft.com/office/powerpoint/2010/main" val="4059865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with chart o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9"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dirty="0"/>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10" name="Text Placeholder 7">
            <a:extLst>
              <a:ext uri="{FF2B5EF4-FFF2-40B4-BE49-F238E27FC236}">
                <a16:creationId xmlns:a16="http://schemas.microsoft.com/office/drawing/2014/main" id="{8BDC936E-C64D-417D-8050-C8261C784B81}"/>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11" name="Straight Connector 10">
            <a:extLst>
              <a:ext uri="{FF2B5EF4-FFF2-40B4-BE49-F238E27FC236}">
                <a16:creationId xmlns:a16="http://schemas.microsoft.com/office/drawing/2014/main" id="{9F7F6D44-1A46-4848-A834-29BCF4897CC4}"/>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hasCustomPrompt="1"/>
          </p:nvPr>
        </p:nvSpPr>
        <p:spPr>
          <a:xfrm>
            <a:off x="6093267"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dirty="0"/>
              <a:t>Click icon to </a:t>
            </a:r>
            <a:br>
              <a:rPr lang="en-US" dirty="0"/>
            </a:br>
            <a:r>
              <a:rPr lang="en-US" dirty="0"/>
              <a:t>add object</a:t>
            </a: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9204704"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dirty="0"/>
              <a:t>Click icon to </a:t>
            </a:r>
            <a:br>
              <a:rPr lang="en-US" dirty="0"/>
            </a:br>
            <a:r>
              <a:rPr lang="en-US" dirty="0"/>
              <a:t>add object</a:t>
            </a:r>
          </a:p>
        </p:txBody>
      </p:sp>
    </p:spTree>
    <p:extLst>
      <p:ext uri="{BB962C8B-B14F-4D97-AF65-F5344CB8AC3E}">
        <p14:creationId xmlns:p14="http://schemas.microsoft.com/office/powerpoint/2010/main" val="3066366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with chart option on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8541" y="1929384"/>
            <a:ext cx="5340539" cy="4169664"/>
          </a:xfrm>
        </p:spPr>
        <p:txBody>
          <a:bodyPr>
            <a:noAutofit/>
          </a:bodyPr>
          <a:lstStyle>
            <a:lvl1pPr marL="301752">
              <a:defRPr sz="2300">
                <a:latin typeface="Calibri" panose="020F0502020204030204" pitchFamily="34" charset="0"/>
                <a:cs typeface="Calibri" panose="020F0502020204030204" pitchFamily="34" charset="0"/>
              </a:defRPr>
            </a:lvl1pPr>
            <a:lvl2pPr marL="658368">
              <a:defRPr>
                <a:latin typeface="Calibri" panose="020F0502020204030204" pitchFamily="34" charset="0"/>
                <a:cs typeface="Calibri" panose="020F0502020204030204" pitchFamily="34" charset="0"/>
              </a:defRPr>
            </a:lvl2pPr>
            <a:lvl3pPr marL="960120">
              <a:defRPr>
                <a:latin typeface="Calibri" panose="020F0502020204030204" pitchFamily="34" charset="0"/>
                <a:cs typeface="Calibri" panose="020F0502020204030204" pitchFamily="34" charset="0"/>
              </a:defRPr>
            </a:lvl3pPr>
            <a:lvl4pPr marL="1252728">
              <a:defRPr>
                <a:latin typeface="Calibri" panose="020F0502020204030204" pitchFamily="34" charset="0"/>
                <a:cs typeface="Calibri" panose="020F0502020204030204" pitchFamily="34" charset="0"/>
              </a:defRPr>
            </a:lvl4pPr>
            <a:lvl5pPr marL="1545336">
              <a:defRPr>
                <a:latin typeface="Calibri" panose="020F0502020204030204" pitchFamily="34" charset="0"/>
                <a:cs typeface="Calibri" panose="020F0502020204030204"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4099EBC5-54AC-4941-A8DF-C99C2AF77278}"/>
              </a:ext>
            </a:extLst>
          </p:cNvPr>
          <p:cNvSpPr>
            <a:spLocks noGrp="1"/>
          </p:cNvSpPr>
          <p:nvPr>
            <p:ph type="title" hasCustomPrompt="1"/>
          </p:nvPr>
        </p:nvSpPr>
        <p:spPr>
          <a:xfrm>
            <a:off x="504000" y="587361"/>
            <a:ext cx="11185080" cy="804198"/>
          </a:xfrm>
        </p:spPr>
        <p:txBody>
          <a:bodyPr anchor="ctr">
            <a:normAutofit/>
          </a:bodyPr>
          <a:lstStyle>
            <a:lvl1pPr>
              <a:lnSpc>
                <a:spcPct val="90000"/>
              </a:lnSpc>
              <a:defRPr b="0">
                <a:latin typeface="Calibri" panose="020F0502020204030204" pitchFamily="34" charset="0"/>
                <a:cs typeface="Calibri" panose="020F0502020204030204" pitchFamily="34" charset="0"/>
              </a:defRPr>
            </a:lvl1pPr>
          </a:lstStyle>
          <a:p>
            <a:r>
              <a:rPr lang="en-US" dirty="0"/>
              <a:t>Insert Slide Title</a:t>
            </a:r>
          </a:p>
        </p:txBody>
      </p:sp>
      <p:sp>
        <p:nvSpPr>
          <p:cNvPr id="19" name="Footer Placeholder 4">
            <a:extLst>
              <a:ext uri="{FF2B5EF4-FFF2-40B4-BE49-F238E27FC236}">
                <a16:creationId xmlns:a16="http://schemas.microsoft.com/office/drawing/2014/main" id="{31D1A11A-B58F-4632-9C0B-11D24DA4105D}"/>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 2020 AVEVA Group plc and its subsidiaries. All rights reserved.</a:t>
            </a:r>
            <a:endParaRPr lang="en-GB" dirty="0"/>
          </a:p>
        </p:txBody>
      </p:sp>
      <p:sp>
        <p:nvSpPr>
          <p:cNvPr id="21" name="Slide Number Placeholder 5">
            <a:extLst>
              <a:ext uri="{FF2B5EF4-FFF2-40B4-BE49-F238E27FC236}">
                <a16:creationId xmlns:a16="http://schemas.microsoft.com/office/drawing/2014/main" id="{F2A29726-FF71-4099-8BCA-7A060CAC53B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10" name="Text Placeholder 7">
            <a:extLst>
              <a:ext uri="{FF2B5EF4-FFF2-40B4-BE49-F238E27FC236}">
                <a16:creationId xmlns:a16="http://schemas.microsoft.com/office/drawing/2014/main" id="{DBD7D4CB-E67E-4D0F-A2B5-22C2F76A11EF}"/>
              </a:ext>
            </a:extLst>
          </p:cNvPr>
          <p:cNvSpPr>
            <a:spLocks noGrp="1"/>
          </p:cNvSpPr>
          <p:nvPr>
            <p:ph type="body" sz="quarter" idx="13" hasCustomPrompt="1"/>
          </p:nvPr>
        </p:nvSpPr>
        <p:spPr>
          <a:xfrm>
            <a:off x="504000" y="1426463"/>
            <a:ext cx="11183112"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US" dirty="0"/>
              <a:t>Optional Subtitle</a:t>
            </a:r>
          </a:p>
        </p:txBody>
      </p:sp>
      <p:cxnSp>
        <p:nvCxnSpPr>
          <p:cNvPr id="11" name="Straight Connector 10">
            <a:extLst>
              <a:ext uri="{FF2B5EF4-FFF2-40B4-BE49-F238E27FC236}">
                <a16:creationId xmlns:a16="http://schemas.microsoft.com/office/drawing/2014/main" id="{89264A5B-80D9-4F3F-9AC7-7FC20B954E32}"/>
              </a:ext>
            </a:extLst>
          </p:cNvPr>
          <p:cNvCxnSpPr>
            <a:cxnSpLocks/>
          </p:cNvCxnSpPr>
          <p:nvPr userDrawn="1"/>
        </p:nvCxnSpPr>
        <p:spPr>
          <a:xfrm flipH="1">
            <a:off x="539496" y="452090"/>
            <a:ext cx="914400" cy="0"/>
          </a:xfrm>
          <a:prstGeom prst="line">
            <a:avLst/>
          </a:prstGeom>
          <a:ln w="28575">
            <a:gradFill>
              <a:gsLst>
                <a:gs pos="0">
                  <a:schemeClr val="accent3"/>
                </a:gs>
                <a:gs pos="100000">
                  <a:schemeClr val="accent5"/>
                </a:gs>
              </a:gsLst>
              <a:lin ang="0" scaled="0"/>
            </a:gradFill>
          </a:ln>
        </p:spPr>
        <p:style>
          <a:lnRef idx="1">
            <a:schemeClr val="accent4"/>
          </a:lnRef>
          <a:fillRef idx="0">
            <a:schemeClr val="accent4"/>
          </a:fillRef>
          <a:effectRef idx="0">
            <a:schemeClr val="accent4"/>
          </a:effectRef>
          <a:fontRef idx="minor">
            <a:schemeClr val="tx1"/>
          </a:fontRef>
        </p:style>
      </p:cxnSp>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hasCustomPrompt="1"/>
          </p:nvPr>
        </p:nvSpPr>
        <p:spPr>
          <a:xfrm>
            <a:off x="504000"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dirty="0"/>
              <a:t>Click icon to </a:t>
            </a:r>
            <a:br>
              <a:rPr lang="en-US" dirty="0"/>
            </a:br>
            <a:r>
              <a:rPr lang="en-US" dirty="0"/>
              <a:t>add object</a:t>
            </a: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3613148" y="1929384"/>
            <a:ext cx="2482408" cy="3609404"/>
          </a:xfrm>
        </p:spPr>
        <p:txBody>
          <a:bodyPr anchor="ctr"/>
          <a:lstStyle>
            <a:lvl1pPr marL="0" indent="0" algn="ctr">
              <a:buFont typeface="Arial" panose="020B0604020202020204" pitchFamily="34" charset="0"/>
              <a:buNone/>
              <a:defRPr lang="en-US" sz="2300" kern="1200" dirty="0">
                <a:solidFill>
                  <a:schemeClr val="tx1"/>
                </a:solidFill>
                <a:latin typeface="Calibri" panose="020F0502020204030204" pitchFamily="34" charset="0"/>
                <a:ea typeface="+mn-ea"/>
                <a:cs typeface="Calibri" panose="020F0502020204030204" pitchFamily="34" charset="0"/>
              </a:defRPr>
            </a:lvl1pPr>
          </a:lstStyle>
          <a:p>
            <a:pPr lvl="0"/>
            <a:r>
              <a:rPr lang="en-US" dirty="0"/>
              <a:t>Click icon to </a:t>
            </a:r>
            <a:br>
              <a:rPr lang="en-US" dirty="0"/>
            </a:br>
            <a:r>
              <a:rPr lang="en-US" dirty="0"/>
              <a:t>add object</a:t>
            </a:r>
          </a:p>
        </p:txBody>
      </p:sp>
    </p:spTree>
    <p:extLst>
      <p:ext uri="{BB962C8B-B14F-4D97-AF65-F5344CB8AC3E}">
        <p14:creationId xmlns:p14="http://schemas.microsoft.com/office/powerpoint/2010/main" val="162222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dirty="0"/>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dirty="0"/>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dirty="0"/>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chemeClr val="bg2"/>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773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DEE53F4B-3448-F24C-BB12-03A12DD11C3A}"/>
              </a:ext>
            </a:extLst>
          </p:cNvPr>
          <p:cNvSpPr>
            <a:spLocks noGrp="1"/>
          </p:cNvSpPr>
          <p:nvPr>
            <p:ph type="dt" sz="half" idx="18"/>
          </p:nvPr>
        </p:nvSpPr>
        <p:spPr/>
        <p:txBody>
          <a:bodyPr/>
          <a:lstStyle/>
          <a:p>
            <a:endParaRPr lang="en-GB"/>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5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3BDBFD-DA98-184B-953F-C99703648980}"/>
              </a:ext>
            </a:extLst>
          </p:cNvPr>
          <p:cNvSpPr>
            <a:spLocks noGrp="1"/>
          </p:cNvSpPr>
          <p:nvPr>
            <p:ph type="dt" sz="half" idx="20"/>
          </p:nvPr>
        </p:nvSpPr>
        <p:spPr/>
        <p:txBody>
          <a:bodyPr/>
          <a:lstStyle/>
          <a:p>
            <a:endParaRPr lang="en-GB"/>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4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89D9F-CE07-2A44-BD00-E49F8729675F}"/>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379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6" name="Date Placeholder 5">
            <a:extLst>
              <a:ext uri="{FF2B5EF4-FFF2-40B4-BE49-F238E27FC236}">
                <a16:creationId xmlns:a16="http://schemas.microsoft.com/office/drawing/2014/main" id="{8DB7DE2B-3BDD-5146-9B51-E5508BE0A132}"/>
              </a:ext>
            </a:extLst>
          </p:cNvPr>
          <p:cNvSpPr>
            <a:spLocks noGrp="1"/>
          </p:cNvSpPr>
          <p:nvPr>
            <p:ph type="dt" sz="half" idx="19"/>
          </p:nvPr>
        </p:nvSpPr>
        <p:spPr/>
        <p:txBody>
          <a:bodyPr/>
          <a:lstStyle/>
          <a:p>
            <a:endParaRPr lang="en-GB"/>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371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6" name="Date Placeholder 5">
            <a:extLst>
              <a:ext uri="{FF2B5EF4-FFF2-40B4-BE49-F238E27FC236}">
                <a16:creationId xmlns:a16="http://schemas.microsoft.com/office/drawing/2014/main" id="{B4B659F7-F57B-7C41-97A6-89F003EAE8AE}"/>
              </a:ext>
            </a:extLst>
          </p:cNvPr>
          <p:cNvSpPr>
            <a:spLocks noGrp="1"/>
          </p:cNvSpPr>
          <p:nvPr>
            <p:ph type="dt" sz="half" idx="21"/>
          </p:nvPr>
        </p:nvSpPr>
        <p:spPr/>
        <p:txBody>
          <a:bodyPr/>
          <a:lstStyle/>
          <a:p>
            <a:endParaRPr lang="en-GB"/>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Tree>
    <p:extLst>
      <p:ext uri="{BB962C8B-B14F-4D97-AF65-F5344CB8AC3E}">
        <p14:creationId xmlns:p14="http://schemas.microsoft.com/office/powerpoint/2010/main" val="219032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tif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2020 AVEVA Group plc and its subsidiaries. All rights reserved.</a:t>
            </a:r>
            <a:endParaRPr lang="en-GB" dirty="0"/>
          </a:p>
        </p:txBody>
      </p:sp>
      <p:sp>
        <p:nvSpPr>
          <p:cNvPr id="4" name="Date Placeholder 3">
            <a:extLst>
              <a:ext uri="{FF2B5EF4-FFF2-40B4-BE49-F238E27FC236}">
                <a16:creationId xmlns:a16="http://schemas.microsoft.com/office/drawing/2014/main" id="{C968F0E6-6AB7-46FD-97E3-C6C779941E0D}"/>
              </a:ext>
            </a:extLst>
          </p:cNvPr>
          <p:cNvSpPr>
            <a:spLocks noGrp="1"/>
          </p:cNvSpPr>
          <p:nvPr>
            <p:ph type="dt" sz="half" idx="2"/>
          </p:nvPr>
        </p:nvSpPr>
        <p:spPr>
          <a:xfrm>
            <a:off x="-18288" y="6876288"/>
            <a:ext cx="9144" cy="9144"/>
          </a:xfrm>
          <a:prstGeom prst="rect">
            <a:avLst/>
          </a:prstGeom>
        </p:spPr>
        <p:txBody>
          <a:bodyPr vert="horz" lIns="0" tIns="0" rIns="0" bIns="0" rtlCol="0" anchor="ctr"/>
          <a:lstStyle>
            <a:lvl1pPr algn="l">
              <a:defRPr sz="100">
                <a:solidFill>
                  <a:schemeClr val="tx1">
                    <a:tint val="75000"/>
                  </a:schemeClr>
                </a:solidFill>
              </a:defRPr>
            </a:lvl1pPr>
          </a:lstStyle>
          <a:p>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6"/>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r>
              <a:rPr lang="en-GB" sz="1000" baseline="0" dirty="0">
                <a:solidFill>
                  <a:schemeClr val="accent6">
                    <a:lumMod val="50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37"/>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618599258"/>
      </p:ext>
    </p:extLst>
  </p:cSld>
  <p:clrMap bg1="lt1" tx1="dk1" bg2="lt2" tx2="dk2" accent1="accent1" accent2="accent2" accent3="accent3" accent4="accent4" accent5="accent5" accent6="accent6" hlink="hlink" folHlink="folHlink"/>
  <p:sldLayoutIdLst>
    <p:sldLayoutId id="2147484162" r:id="rId1"/>
    <p:sldLayoutId id="2147483932" r:id="rId2"/>
    <p:sldLayoutId id="2147484163" r:id="rId3"/>
    <p:sldLayoutId id="2147484099" r:id="rId4"/>
    <p:sldLayoutId id="2147483933" r:id="rId5"/>
    <p:sldLayoutId id="2147484005" r:id="rId6"/>
    <p:sldLayoutId id="2147483674" r:id="rId7"/>
    <p:sldLayoutId id="2147484039" r:id="rId8"/>
    <p:sldLayoutId id="2147484164" r:id="rId9"/>
    <p:sldLayoutId id="2147484165" r:id="rId10"/>
    <p:sldLayoutId id="2147483662" r:id="rId11"/>
    <p:sldLayoutId id="2147484037" r:id="rId12"/>
    <p:sldLayoutId id="2147483664" r:id="rId13"/>
    <p:sldLayoutId id="2147484038" r:id="rId14"/>
    <p:sldLayoutId id="2147484092" r:id="rId15"/>
    <p:sldLayoutId id="2147484089" r:id="rId16"/>
    <p:sldLayoutId id="2147483999" r:id="rId17"/>
    <p:sldLayoutId id="2147484098" r:id="rId18"/>
    <p:sldLayoutId id="2147484048" r:id="rId19"/>
    <p:sldLayoutId id="2147484094" r:id="rId20"/>
    <p:sldLayoutId id="2147484095" r:id="rId21"/>
    <p:sldLayoutId id="2147484158" r:id="rId22"/>
    <p:sldLayoutId id="2147484166" r:id="rId23"/>
    <p:sldLayoutId id="2147484168" r:id="rId24"/>
    <p:sldLayoutId id="2147484169" r:id="rId25"/>
    <p:sldLayoutId id="2147484170" r:id="rId26"/>
    <p:sldLayoutId id="2147484171" r:id="rId27"/>
    <p:sldLayoutId id="2147484173" r:id="rId28"/>
    <p:sldLayoutId id="2147484174" r:id="rId29"/>
    <p:sldLayoutId id="2147484175" r:id="rId30"/>
    <p:sldLayoutId id="2147484177" r:id="rId31"/>
    <p:sldLayoutId id="2147484178" r:id="rId32"/>
    <p:sldLayoutId id="2147484179" r:id="rId33"/>
    <p:sldLayoutId id="214748418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296" userDrawn="1">
          <p15:clr>
            <a:srgbClr val="F26B43"/>
          </p15:clr>
        </p15:guide>
        <p15:guide id="3" pos="384" userDrawn="1">
          <p15:clr>
            <a:srgbClr val="F26B43"/>
          </p15:clr>
        </p15:guide>
        <p15:guide id="4" orient="horz" pos="408" userDrawn="1">
          <p15:clr>
            <a:srgbClr val="F26B43"/>
          </p15:clr>
        </p15:guide>
        <p15:guide id="5" orient="horz" pos="792"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0.tiff"/><Relationship Id="rId3" Type="http://schemas.openxmlformats.org/officeDocument/2006/relationships/image" Target="../media/image41.png"/><Relationship Id="rId21" Type="http://schemas.openxmlformats.org/officeDocument/2006/relationships/image" Target="../media/image17.png"/><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svg"/><Relationship Id="rId25" Type="http://schemas.openxmlformats.org/officeDocument/2006/relationships/image" Target="../media/image59.tiff"/><Relationship Id="rId2" Type="http://schemas.openxmlformats.org/officeDocument/2006/relationships/notesSlide" Target="../notesSlides/notesSlide13.xml"/><Relationship Id="rId16" Type="http://schemas.openxmlformats.org/officeDocument/2006/relationships/image" Target="../media/image54.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image" Target="../media/image49.tiff"/><Relationship Id="rId24" Type="http://schemas.openxmlformats.org/officeDocument/2006/relationships/image" Target="../media/image5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9.png"/><Relationship Id="rId10" Type="http://schemas.openxmlformats.org/officeDocument/2006/relationships/image" Target="../media/image48.tiff"/><Relationship Id="rId19" Type="http://schemas.openxmlformats.org/officeDocument/2006/relationships/image" Target="../media/image57.png"/><Relationship Id="rId4" Type="http://schemas.openxmlformats.org/officeDocument/2006/relationships/image" Target="../media/image42.jpg"/><Relationship Id="rId9" Type="http://schemas.openxmlformats.org/officeDocument/2006/relationships/image" Target="../media/image47.tiff"/><Relationship Id="rId14" Type="http://schemas.openxmlformats.org/officeDocument/2006/relationships/image" Target="../media/image52.svg"/><Relationship Id="rId22"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hyperlink" Target="https://aveva.highspot.com/" TargetMode="Externa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A64349-2481-4C2A-91F8-0BD48B919FEB}"/>
              </a:ext>
            </a:extLst>
          </p:cNvPr>
          <p:cNvSpPr>
            <a:spLocks noGrp="1"/>
          </p:cNvSpPr>
          <p:nvPr>
            <p:ph type="body" sz="quarter" idx="16"/>
          </p:nvPr>
        </p:nvSpPr>
        <p:spPr>
          <a:xfrm>
            <a:off x="612647" y="3617382"/>
            <a:ext cx="8256049" cy="320040"/>
          </a:xfrm>
        </p:spPr>
        <p:txBody>
          <a:bodyPr/>
          <a:lstStyle/>
          <a:p>
            <a:r>
              <a:rPr lang="en-US" dirty="0"/>
              <a:t>Bringing cloud-based knowledge sharing and collaboration to the connected worker</a:t>
            </a:r>
          </a:p>
        </p:txBody>
      </p:sp>
      <p:sp>
        <p:nvSpPr>
          <p:cNvPr id="2" name="Text Placeholder 1">
            <a:extLst>
              <a:ext uri="{FF2B5EF4-FFF2-40B4-BE49-F238E27FC236}">
                <a16:creationId xmlns:a16="http://schemas.microsoft.com/office/drawing/2014/main" id="{31EF2C46-FD80-4C1B-8826-ED7B8A7EEC92}"/>
              </a:ext>
            </a:extLst>
          </p:cNvPr>
          <p:cNvSpPr>
            <a:spLocks noGrp="1"/>
          </p:cNvSpPr>
          <p:nvPr>
            <p:ph type="body" sz="quarter" idx="12"/>
          </p:nvPr>
        </p:nvSpPr>
        <p:spPr/>
        <p:txBody>
          <a:bodyPr/>
          <a:lstStyle/>
          <a:p>
            <a:r>
              <a:rPr lang="en-US" dirty="0"/>
              <a:t>AVEVA Teamwork</a:t>
            </a:r>
          </a:p>
        </p:txBody>
      </p:sp>
    </p:spTree>
    <p:extLst>
      <p:ext uri="{BB962C8B-B14F-4D97-AF65-F5344CB8AC3E}">
        <p14:creationId xmlns:p14="http://schemas.microsoft.com/office/powerpoint/2010/main" val="41683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C519A5-A3E5-4D96-8554-0D56623F2FD4}"/>
              </a:ext>
            </a:extLst>
          </p:cNvPr>
          <p:cNvPicPr>
            <a:picLocks noChangeAspect="1"/>
          </p:cNvPicPr>
          <p:nvPr/>
        </p:nvPicPr>
        <p:blipFill>
          <a:blip r:embed="rId3"/>
          <a:stretch>
            <a:fillRect/>
          </a:stretch>
        </p:blipFill>
        <p:spPr>
          <a:xfrm>
            <a:off x="0" y="0"/>
            <a:ext cx="6086550" cy="6858000"/>
          </a:xfrm>
          <a:prstGeom prst="rect">
            <a:avLst/>
          </a:prstGeom>
        </p:spPr>
      </p:pic>
      <p:sp>
        <p:nvSpPr>
          <p:cNvPr id="5" name="Title 4">
            <a:extLst>
              <a:ext uri="{FF2B5EF4-FFF2-40B4-BE49-F238E27FC236}">
                <a16:creationId xmlns:a16="http://schemas.microsoft.com/office/drawing/2014/main" id="{3A62004C-3420-4D47-9AF5-80DF168C6E01}"/>
              </a:ext>
            </a:extLst>
          </p:cNvPr>
          <p:cNvSpPr>
            <a:spLocks noGrp="1"/>
          </p:cNvSpPr>
          <p:nvPr>
            <p:ph type="title"/>
          </p:nvPr>
        </p:nvSpPr>
        <p:spPr/>
        <p:txBody>
          <a:bodyPr/>
          <a:lstStyle/>
          <a:p>
            <a:r>
              <a:rPr lang="en-US" dirty="0"/>
              <a:t>Skills Management</a:t>
            </a:r>
          </a:p>
        </p:txBody>
      </p:sp>
      <p:sp>
        <p:nvSpPr>
          <p:cNvPr id="8" name="Content Placeholder 7">
            <a:extLst>
              <a:ext uri="{FF2B5EF4-FFF2-40B4-BE49-F238E27FC236}">
                <a16:creationId xmlns:a16="http://schemas.microsoft.com/office/drawing/2014/main" id="{45805340-0A49-4B1F-AFD1-A7FBAC8B31B5}"/>
              </a:ext>
            </a:extLst>
          </p:cNvPr>
          <p:cNvSpPr>
            <a:spLocks noGrp="1"/>
          </p:cNvSpPr>
          <p:nvPr>
            <p:ph sz="quarter" idx="20"/>
          </p:nvPr>
        </p:nvSpPr>
        <p:spPr/>
        <p:txBody>
          <a:bodyPr>
            <a:normAutofit/>
          </a:bodyPr>
          <a:lstStyle/>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Defines a standardized way for workers and management to oversee and accelerate skills development.</a:t>
            </a:r>
          </a:p>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Define multi-step training programs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Assign training to workers based on location and title</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Create exams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Review skills in a matrix view</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Revise training content &amp; certifications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Grant endorsement and perform assessments </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Report and export</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Integration with Corporate LMS</a:t>
            </a:r>
          </a:p>
        </p:txBody>
      </p:sp>
      <p:sp>
        <p:nvSpPr>
          <p:cNvPr id="4" name="Footer Placeholder 3">
            <a:extLst>
              <a:ext uri="{FF2B5EF4-FFF2-40B4-BE49-F238E27FC236}">
                <a16:creationId xmlns:a16="http://schemas.microsoft.com/office/drawing/2014/main" id="{4E7AD369-7BF3-4377-98CE-D608A790F867}"/>
              </a:ext>
            </a:extLst>
          </p:cNvPr>
          <p:cNvSpPr>
            <a:spLocks noGrp="1"/>
          </p:cNvSpPr>
          <p:nvPr>
            <p:ph type="ftr" sz="quarter" idx="22"/>
          </p:nvPr>
        </p:nvSpPr>
        <p:spPr>
          <a:xfrm>
            <a:off x="6436400" y="6272784"/>
            <a:ext cx="7187184" cy="322056"/>
          </a:xfrm>
        </p:spPr>
        <p:txBody>
          <a:bodyPr/>
          <a:lstStyle/>
          <a:p>
            <a:r>
              <a:rPr lang="en-US" dirty="0"/>
              <a:t>© 2020 AVEVA Group plc and its subsidiaries. All rights reserved.</a:t>
            </a:r>
            <a:endParaRPr lang="en-GB" dirty="0"/>
          </a:p>
        </p:txBody>
      </p:sp>
      <p:pic>
        <p:nvPicPr>
          <p:cNvPr id="3" name="Picture 2">
            <a:extLst>
              <a:ext uri="{FF2B5EF4-FFF2-40B4-BE49-F238E27FC236}">
                <a16:creationId xmlns:a16="http://schemas.microsoft.com/office/drawing/2014/main" id="{0771B5AA-049D-40F3-BD8C-C2660C02A9F1}"/>
              </a:ext>
            </a:extLst>
          </p:cNvPr>
          <p:cNvPicPr>
            <a:picLocks noChangeAspect="1"/>
          </p:cNvPicPr>
          <p:nvPr/>
        </p:nvPicPr>
        <p:blipFill>
          <a:blip r:embed="rId4">
            <a:extLst>
              <a:ext uri="{28A0092B-C50C-407E-A947-70E740481C1C}">
                <a14:useLocalDpi xmlns:a14="http://schemas.microsoft.com/office/drawing/2010/main" val="0"/>
              </a:ext>
            </a:extLst>
          </a:blip>
          <a:srcRect t="43" b="43"/>
          <a:stretch/>
        </p:blipFill>
        <p:spPr>
          <a:xfrm>
            <a:off x="315228" y="673941"/>
            <a:ext cx="5771322" cy="5300189"/>
          </a:xfrm>
          <a:prstGeom prst="rect">
            <a:avLst/>
          </a:prstGeom>
        </p:spPr>
      </p:pic>
    </p:spTree>
    <p:extLst>
      <p:ext uri="{BB962C8B-B14F-4D97-AF65-F5344CB8AC3E}">
        <p14:creationId xmlns:p14="http://schemas.microsoft.com/office/powerpoint/2010/main" val="9367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0021DD-3F1E-4D79-A24A-0584512A4936}"/>
              </a:ext>
            </a:extLst>
          </p:cNvPr>
          <p:cNvSpPr>
            <a:spLocks noGrp="1"/>
          </p:cNvSpPr>
          <p:nvPr>
            <p:ph type="title"/>
          </p:nvPr>
        </p:nvSpPr>
        <p:spPr/>
        <p:txBody>
          <a:bodyPr>
            <a:normAutofit/>
          </a:bodyPr>
          <a:lstStyle/>
          <a:p>
            <a:r>
              <a:rPr lang="en-US" dirty="0"/>
              <a:t>Issues Management</a:t>
            </a:r>
          </a:p>
        </p:txBody>
      </p:sp>
      <p:sp>
        <p:nvSpPr>
          <p:cNvPr id="5" name="Footer Placeholder 4">
            <a:extLst>
              <a:ext uri="{FF2B5EF4-FFF2-40B4-BE49-F238E27FC236}">
                <a16:creationId xmlns:a16="http://schemas.microsoft.com/office/drawing/2014/main" id="{AD71C0E0-0264-4B5B-BAC5-DC82EFD104A3}"/>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Calibri"/>
                <a:ea typeface="+mn-ea"/>
                <a:cs typeface="+mn-cs"/>
              </a:rPr>
              <a:t>© 2020 AVEVA Group plc and its subsidiaries. All rights reserved.</a:t>
            </a:r>
            <a:endParaRPr kumimoji="0" lang="en-GB" sz="7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61B4C6E6-E3B2-45AF-97B0-D4D10BD1DD3F}"/>
              </a:ext>
            </a:extLst>
          </p:cNvPr>
          <p:cNvSpPr>
            <a:spLocks noGrp="1"/>
          </p:cNvSpPr>
          <p:nvPr>
            <p:ph sz="quarter" idx="24"/>
          </p:nvPr>
        </p:nvSpPr>
        <p:spPr>
          <a:xfrm>
            <a:off x="609600" y="1800972"/>
            <a:ext cx="5056632" cy="4142232"/>
          </a:xfrm>
        </p:spPr>
        <p:txBody>
          <a:bodyPr>
            <a:normAutofit/>
          </a:bodyPr>
          <a:lstStyle/>
          <a:p>
            <a:pPr marL="0" indent="0">
              <a:buNone/>
            </a:pPr>
            <a:r>
              <a:rPr lang="en-US" dirty="0"/>
              <a:t>Operations leaders can centrally and comprehensively review and manage production problems leading to permanent solutions.</a:t>
            </a:r>
          </a:p>
          <a:p>
            <a:endParaRPr lang="en-US" sz="1400" dirty="0"/>
          </a:p>
          <a:p>
            <a:pPr>
              <a:spcAft>
                <a:spcPts val="600"/>
              </a:spcAft>
            </a:pPr>
            <a:r>
              <a:rPr lang="en-US" sz="1400" dirty="0"/>
              <a:t>Problem feed captures operations related problems with text, photos and video</a:t>
            </a:r>
          </a:p>
          <a:p>
            <a:pPr>
              <a:spcAft>
                <a:spcPts val="600"/>
              </a:spcAft>
            </a:pPr>
            <a:r>
              <a:rPr lang="en-US" sz="1400" dirty="0"/>
              <a:t>Route notifications and “Calls for Help” to experts</a:t>
            </a:r>
          </a:p>
          <a:p>
            <a:pPr>
              <a:spcAft>
                <a:spcPts val="600"/>
              </a:spcAft>
            </a:pPr>
            <a:r>
              <a:rPr lang="en-US" sz="1400" dirty="0"/>
              <a:t>Tag equipment &amp; workstations to create a digital logbook of past events</a:t>
            </a:r>
          </a:p>
          <a:p>
            <a:pPr>
              <a:spcAft>
                <a:spcPts val="600"/>
              </a:spcAft>
            </a:pPr>
            <a:r>
              <a:rPr lang="en-US" sz="1400" dirty="0"/>
              <a:t>Review every area’s issues at-a-glance from the cloud (Kanban)</a:t>
            </a:r>
          </a:p>
          <a:p>
            <a:pPr>
              <a:spcAft>
                <a:spcPts val="600"/>
              </a:spcAft>
            </a:pPr>
            <a:r>
              <a:rPr lang="en-US" sz="1400" dirty="0"/>
              <a:t>Assign tasks and receive status updates</a:t>
            </a:r>
          </a:p>
          <a:p>
            <a:pPr>
              <a:spcAft>
                <a:spcPts val="600"/>
              </a:spcAft>
            </a:pPr>
            <a:r>
              <a:rPr lang="en-US" sz="1400" dirty="0"/>
              <a:t>Automatically convert issues into work instruction/troubleshooting solutions</a:t>
            </a:r>
          </a:p>
        </p:txBody>
      </p:sp>
      <p:pic>
        <p:nvPicPr>
          <p:cNvPr id="9" name="Picture 8">
            <a:extLst>
              <a:ext uri="{FF2B5EF4-FFF2-40B4-BE49-F238E27FC236}">
                <a16:creationId xmlns:a16="http://schemas.microsoft.com/office/drawing/2014/main" id="{E69102D9-7F6F-4EC2-A04D-609A21F1BDDC}"/>
              </a:ext>
            </a:extLst>
          </p:cNvPr>
          <p:cNvPicPr>
            <a:picLocks noChangeAspect="1"/>
          </p:cNvPicPr>
          <p:nvPr/>
        </p:nvPicPr>
        <p:blipFill>
          <a:blip r:embed="rId3"/>
          <a:stretch>
            <a:fillRect/>
          </a:stretch>
        </p:blipFill>
        <p:spPr>
          <a:xfrm>
            <a:off x="10421012" y="6310528"/>
            <a:ext cx="1158340" cy="262151"/>
          </a:xfrm>
          <a:prstGeom prst="rect">
            <a:avLst/>
          </a:prstGeom>
        </p:spPr>
      </p:pic>
      <p:pic>
        <p:nvPicPr>
          <p:cNvPr id="11" name="Picture 10">
            <a:extLst>
              <a:ext uri="{FF2B5EF4-FFF2-40B4-BE49-F238E27FC236}">
                <a16:creationId xmlns:a16="http://schemas.microsoft.com/office/drawing/2014/main" id="{DC453F8C-7136-47E3-B42B-9924A7FD80A1}"/>
              </a:ext>
            </a:extLst>
          </p:cNvPr>
          <p:cNvPicPr>
            <a:picLocks noChangeAspect="1"/>
          </p:cNvPicPr>
          <p:nvPr/>
        </p:nvPicPr>
        <p:blipFill>
          <a:blip r:embed="rId4"/>
          <a:stretch>
            <a:fillRect/>
          </a:stretch>
        </p:blipFill>
        <p:spPr>
          <a:xfrm>
            <a:off x="6105450" y="-2907"/>
            <a:ext cx="6086550" cy="6858000"/>
          </a:xfrm>
          <a:prstGeom prst="rect">
            <a:avLst/>
          </a:prstGeom>
        </p:spPr>
      </p:pic>
      <p:pic>
        <p:nvPicPr>
          <p:cNvPr id="13" name="Picture 12">
            <a:extLst>
              <a:ext uri="{FF2B5EF4-FFF2-40B4-BE49-F238E27FC236}">
                <a16:creationId xmlns:a16="http://schemas.microsoft.com/office/drawing/2014/main" id="{A6BED06A-607D-4E1B-ACE7-9E1A5D22D166}"/>
              </a:ext>
            </a:extLst>
          </p:cNvPr>
          <p:cNvPicPr>
            <a:picLocks noChangeAspect="1"/>
          </p:cNvPicPr>
          <p:nvPr/>
        </p:nvPicPr>
        <p:blipFill>
          <a:blip r:embed="rId5">
            <a:extLst>
              <a:ext uri="{28A0092B-C50C-407E-A947-70E740481C1C}">
                <a14:useLocalDpi xmlns:a14="http://schemas.microsoft.com/office/drawing/2010/main" val="0"/>
              </a:ext>
            </a:extLst>
          </a:blip>
          <a:srcRect t="43" b="43"/>
          <a:stretch/>
        </p:blipFill>
        <p:spPr>
          <a:xfrm>
            <a:off x="6420679" y="673941"/>
            <a:ext cx="5771322" cy="5300189"/>
          </a:xfrm>
          <a:prstGeom prst="rect">
            <a:avLst/>
          </a:prstGeom>
        </p:spPr>
      </p:pic>
      <p:pic>
        <p:nvPicPr>
          <p:cNvPr id="2" name="Picture 1">
            <a:extLst>
              <a:ext uri="{FF2B5EF4-FFF2-40B4-BE49-F238E27FC236}">
                <a16:creationId xmlns:a16="http://schemas.microsoft.com/office/drawing/2014/main" id="{4853A618-77D2-4834-9A31-9DA28C3D5F16}"/>
              </a:ext>
            </a:extLst>
          </p:cNvPr>
          <p:cNvPicPr>
            <a:picLocks noChangeAspect="1"/>
          </p:cNvPicPr>
          <p:nvPr/>
        </p:nvPicPr>
        <p:blipFill>
          <a:blip r:embed="rId3"/>
          <a:stretch>
            <a:fillRect/>
          </a:stretch>
        </p:blipFill>
        <p:spPr>
          <a:xfrm>
            <a:off x="10414388" y="6303904"/>
            <a:ext cx="1158340" cy="262151"/>
          </a:xfrm>
          <a:prstGeom prst="rect">
            <a:avLst/>
          </a:prstGeom>
        </p:spPr>
      </p:pic>
    </p:spTree>
    <p:extLst>
      <p:ext uri="{BB962C8B-B14F-4D97-AF65-F5344CB8AC3E}">
        <p14:creationId xmlns:p14="http://schemas.microsoft.com/office/powerpoint/2010/main" val="32581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C6B316-1292-41FD-8631-37827C618690}"/>
              </a:ext>
            </a:extLst>
          </p:cNvPr>
          <p:cNvSpPr>
            <a:spLocks noGrp="1"/>
          </p:cNvSpPr>
          <p:nvPr>
            <p:ph type="title"/>
          </p:nvPr>
        </p:nvSpPr>
        <p:spPr/>
        <p:txBody>
          <a:bodyPr>
            <a:normAutofit/>
          </a:bodyPr>
          <a:lstStyle/>
          <a:p>
            <a:r>
              <a:rPr lang="en-US" dirty="0"/>
              <a:t>Continuous Improvement of Skills Knowledge</a:t>
            </a:r>
          </a:p>
        </p:txBody>
      </p:sp>
      <p:sp>
        <p:nvSpPr>
          <p:cNvPr id="4" name="Footer Placeholder 3">
            <a:extLst>
              <a:ext uri="{FF2B5EF4-FFF2-40B4-BE49-F238E27FC236}">
                <a16:creationId xmlns:a16="http://schemas.microsoft.com/office/drawing/2014/main" id="{DB88FEF9-3392-4A98-91A2-C27E9D9B5898}"/>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Calibri"/>
                <a:ea typeface="+mn-ea"/>
                <a:cs typeface="+mn-cs"/>
              </a:rPr>
              <a:t>© 2020 AVEVA Group plc and its subsidiaries. All rights reserved.</a:t>
            </a:r>
            <a:endParaRPr kumimoji="0" lang="en-GB" sz="7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pic>
        <p:nvPicPr>
          <p:cNvPr id="7" name="Online Image Placeholder 6" descr="A picture containing indoor, person, person, kitchen&#10;&#10;Description automatically generated">
            <a:extLst>
              <a:ext uri="{FF2B5EF4-FFF2-40B4-BE49-F238E27FC236}">
                <a16:creationId xmlns:a16="http://schemas.microsoft.com/office/drawing/2014/main" id="{D403E8A1-3105-4455-9578-0EE8F22D3BBC}"/>
              </a:ext>
            </a:extLst>
          </p:cNvPr>
          <p:cNvPicPr>
            <a:picLocks noGrp="1" noChangeAspect="1"/>
          </p:cNvPicPr>
          <p:nvPr>
            <p:ph type="clipArt" sz="quarter" idx="4294967295"/>
          </p:nvPr>
        </p:nvPicPr>
        <p:blipFill>
          <a:blip r:embed="rId3">
            <a:extLst>
              <a:ext uri="{28A0092B-C50C-407E-A947-70E740481C1C}">
                <a14:useLocalDpi xmlns:a14="http://schemas.microsoft.com/office/drawing/2010/main" val="0"/>
              </a:ext>
            </a:extLst>
          </a:blip>
          <a:srcRect l="11756" r="2301"/>
          <a:stretch>
            <a:fillRect/>
          </a:stretch>
        </p:blipFill>
        <p:spPr>
          <a:xfrm>
            <a:off x="2017644" y="1845723"/>
            <a:ext cx="8070576" cy="4245850"/>
          </a:xfrm>
          <a:custGeom>
            <a:avLst/>
            <a:gdLst>
              <a:gd name="connsiteX0" fmla="*/ 2233655 w 8070576"/>
              <a:gd name="connsiteY0" fmla="*/ 0 h 4245850"/>
              <a:gd name="connsiteX1" fmla="*/ 5836921 w 8070576"/>
              <a:gd name="connsiteY1" fmla="*/ 0 h 4245850"/>
              <a:gd name="connsiteX2" fmla="*/ 5958746 w 8070576"/>
              <a:gd name="connsiteY2" fmla="*/ 33516 h 4245850"/>
              <a:gd name="connsiteX3" fmla="*/ 8070576 w 8070576"/>
              <a:gd name="connsiteY3" fmla="*/ 2059934 h 4245850"/>
              <a:gd name="connsiteX4" fmla="*/ 5606004 w 8070576"/>
              <a:gd name="connsiteY4" fmla="*/ 4183397 h 4245850"/>
              <a:gd name="connsiteX5" fmla="*/ 5307223 w 8070576"/>
              <a:gd name="connsiteY5" fmla="*/ 4245850 h 4245850"/>
              <a:gd name="connsiteX6" fmla="*/ 2763354 w 8070576"/>
              <a:gd name="connsiteY6" fmla="*/ 4245850 h 4245850"/>
              <a:gd name="connsiteX7" fmla="*/ 2464572 w 8070576"/>
              <a:gd name="connsiteY7" fmla="*/ 4183397 h 4245850"/>
              <a:gd name="connsiteX8" fmla="*/ 0 w 8070576"/>
              <a:gd name="connsiteY8" fmla="*/ 2059934 h 4245850"/>
              <a:gd name="connsiteX9" fmla="*/ 2111831 w 8070576"/>
              <a:gd name="connsiteY9" fmla="*/ 33516 h 424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0576" h="4245850">
                <a:moveTo>
                  <a:pt x="2233655" y="0"/>
                </a:moveTo>
                <a:lnTo>
                  <a:pt x="5836921" y="0"/>
                </a:lnTo>
                <a:lnTo>
                  <a:pt x="5958746" y="33516"/>
                </a:lnTo>
                <a:cubicBezTo>
                  <a:pt x="7216647" y="423770"/>
                  <a:pt x="8070576" y="1184900"/>
                  <a:pt x="8070576" y="2059934"/>
                </a:cubicBezTo>
                <a:cubicBezTo>
                  <a:pt x="8070576" y="3014517"/>
                  <a:pt x="7054330" y="3833545"/>
                  <a:pt x="5606004" y="4183397"/>
                </a:cubicBezTo>
                <a:lnTo>
                  <a:pt x="5307223" y="4245850"/>
                </a:lnTo>
                <a:lnTo>
                  <a:pt x="2763354" y="4245850"/>
                </a:lnTo>
                <a:lnTo>
                  <a:pt x="2464572" y="4183397"/>
                </a:lnTo>
                <a:cubicBezTo>
                  <a:pt x="1016247" y="3833545"/>
                  <a:pt x="0" y="3014517"/>
                  <a:pt x="0" y="2059934"/>
                </a:cubicBezTo>
                <a:cubicBezTo>
                  <a:pt x="0" y="1184900"/>
                  <a:pt x="853929" y="423770"/>
                  <a:pt x="2111831" y="33516"/>
                </a:cubicBezTo>
                <a:close/>
              </a:path>
            </a:pathLst>
          </a:custGeom>
        </p:spPr>
      </p:pic>
      <p:graphicFrame>
        <p:nvGraphicFramePr>
          <p:cNvPr id="13" name="Diagram 12">
            <a:extLst>
              <a:ext uri="{FF2B5EF4-FFF2-40B4-BE49-F238E27FC236}">
                <a16:creationId xmlns:a16="http://schemas.microsoft.com/office/drawing/2014/main" id="{463EE2F0-6B39-4D29-9F8A-AA48935E1C39}"/>
              </a:ext>
            </a:extLst>
          </p:cNvPr>
          <p:cNvGraphicFramePr/>
          <p:nvPr/>
        </p:nvGraphicFramePr>
        <p:xfrm>
          <a:off x="606285" y="1327899"/>
          <a:ext cx="10972800" cy="5143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605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8B5C8F4-9987-4464-8CA6-337E31C6802F}"/>
              </a:ext>
            </a:extLst>
          </p:cNvPr>
          <p:cNvSpPr>
            <a:spLocks noGrp="1"/>
          </p:cNvSpPr>
          <p:nvPr>
            <p:ph type="title"/>
          </p:nvPr>
        </p:nvSpPr>
        <p:spPr/>
        <p:txBody>
          <a:bodyPr/>
          <a:lstStyle/>
          <a:p>
            <a:r>
              <a:rPr lang="en-US" dirty="0"/>
              <a:t>Quick Tour</a:t>
            </a:r>
          </a:p>
        </p:txBody>
      </p:sp>
      <p:sp>
        <p:nvSpPr>
          <p:cNvPr id="2" name="Footer Placeholder 1">
            <a:extLst>
              <a:ext uri="{FF2B5EF4-FFF2-40B4-BE49-F238E27FC236}">
                <a16:creationId xmlns:a16="http://schemas.microsoft.com/office/drawing/2014/main" id="{1C979C4D-E883-4945-B463-C1124AAAC22B}"/>
              </a:ext>
            </a:extLst>
          </p:cNvPr>
          <p:cNvSpPr>
            <a:spLocks noGrp="1"/>
          </p:cNvSpPr>
          <p:nvPr>
            <p:ph type="ftr" sz="quarter" idx="15"/>
          </p:nvPr>
        </p:nvSpPr>
        <p:spPr/>
        <p:txBody>
          <a:bodyPr/>
          <a:lstStyle/>
          <a:p>
            <a:r>
              <a:rPr lang="en-US"/>
              <a:t>© 2020 AVEVA Group plc and its subsidiaries. All rights reserved.</a:t>
            </a:r>
            <a:endParaRPr lang="en-GB"/>
          </a:p>
        </p:txBody>
      </p:sp>
      <p:pic>
        <p:nvPicPr>
          <p:cNvPr id="4" name="Demonstration_AVEVA_Teamwork_QuickTour_10-20">
            <a:hlinkClick r:id="" action="ppaction://media"/>
            <a:extLst>
              <a:ext uri="{FF2B5EF4-FFF2-40B4-BE49-F238E27FC236}">
                <a16:creationId xmlns:a16="http://schemas.microsoft.com/office/drawing/2014/main" id="{2FBDE3A9-6F8D-49D7-9CD8-B02A1FA852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4493" y="1362322"/>
            <a:ext cx="8343014" cy="4692945"/>
          </a:xfrm>
          <a:prstGeom prst="rect">
            <a:avLst/>
          </a:prstGeom>
        </p:spPr>
      </p:pic>
    </p:spTree>
    <p:extLst>
      <p:ext uri="{BB962C8B-B14F-4D97-AF65-F5344CB8AC3E}">
        <p14:creationId xmlns:p14="http://schemas.microsoft.com/office/powerpoint/2010/main" val="313926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a:extLst>
              <a:ext uri="{FF2B5EF4-FFF2-40B4-BE49-F238E27FC236}">
                <a16:creationId xmlns:a16="http://schemas.microsoft.com/office/drawing/2014/main" id="{59E74051-FF76-4FC1-87FF-C123F445CA47}"/>
              </a:ext>
            </a:extLst>
          </p:cNvPr>
          <p:cNvPicPr>
            <a:picLocks noChangeAspect="1"/>
          </p:cNvPicPr>
          <p:nvPr/>
        </p:nvPicPr>
        <p:blipFill rotWithShape="1">
          <a:blip r:embed="rId3">
            <a:extLst>
              <a:ext uri="{28A0092B-C50C-407E-A947-70E740481C1C}">
                <a14:useLocalDpi xmlns:a14="http://schemas.microsoft.com/office/drawing/2010/main" val="0"/>
              </a:ext>
            </a:extLst>
          </a:blip>
          <a:srcRect l="25553" r="21911"/>
          <a:stretch/>
        </p:blipFill>
        <p:spPr>
          <a:xfrm>
            <a:off x="8534404" y="632"/>
            <a:ext cx="3654566" cy="3482925"/>
          </a:xfrm>
          <a:prstGeom prst="rect">
            <a:avLst/>
          </a:prstGeom>
        </p:spPr>
      </p:pic>
      <p:sp>
        <p:nvSpPr>
          <p:cNvPr id="113" name="Arrow: Pentagon 112">
            <a:extLst>
              <a:ext uri="{FF2B5EF4-FFF2-40B4-BE49-F238E27FC236}">
                <a16:creationId xmlns:a16="http://schemas.microsoft.com/office/drawing/2014/main" id="{20AB7EFF-20B6-4AD7-9786-5953FDB9611D}"/>
              </a:ext>
            </a:extLst>
          </p:cNvPr>
          <p:cNvSpPr/>
          <p:nvPr/>
        </p:nvSpPr>
        <p:spPr>
          <a:xfrm rot="10800000">
            <a:off x="4578262" y="3412981"/>
            <a:ext cx="353849" cy="1745744"/>
          </a:xfrm>
          <a:prstGeom prst="homePlate">
            <a:avLst/>
          </a:prstGeom>
          <a:solidFill>
            <a:schemeClr val="bg1">
              <a:lumMod val="8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111" name="Arrow: Pentagon 110">
            <a:extLst>
              <a:ext uri="{FF2B5EF4-FFF2-40B4-BE49-F238E27FC236}">
                <a16:creationId xmlns:a16="http://schemas.microsoft.com/office/drawing/2014/main" id="{21C5BE6E-AEC5-42F8-B0AD-8BD81DE74CC3}"/>
              </a:ext>
            </a:extLst>
          </p:cNvPr>
          <p:cNvSpPr/>
          <p:nvPr/>
        </p:nvSpPr>
        <p:spPr>
          <a:xfrm>
            <a:off x="8613108" y="3412981"/>
            <a:ext cx="359441" cy="1745744"/>
          </a:xfrm>
          <a:prstGeom prst="homePlate">
            <a:avLst/>
          </a:prstGeom>
          <a:solidFill>
            <a:schemeClr val="bg1">
              <a:lumMod val="8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3" name="Title 2">
            <a:extLst>
              <a:ext uri="{FF2B5EF4-FFF2-40B4-BE49-F238E27FC236}">
                <a16:creationId xmlns:a16="http://schemas.microsoft.com/office/drawing/2014/main" id="{712B6F9B-B937-40E0-B82F-E6CC2ADF4F9F}"/>
              </a:ext>
            </a:extLst>
          </p:cNvPr>
          <p:cNvSpPr>
            <a:spLocks noGrp="1"/>
          </p:cNvSpPr>
          <p:nvPr>
            <p:ph type="title"/>
          </p:nvPr>
        </p:nvSpPr>
        <p:spPr/>
        <p:txBody>
          <a:bodyPr/>
          <a:lstStyle/>
          <a:p>
            <a:r>
              <a:rPr lang="en-US" dirty="0"/>
              <a:t>Extension &amp; Integration</a:t>
            </a:r>
          </a:p>
        </p:txBody>
      </p:sp>
      <p:sp>
        <p:nvSpPr>
          <p:cNvPr id="5" name="Footer Placeholder 4">
            <a:extLst>
              <a:ext uri="{FF2B5EF4-FFF2-40B4-BE49-F238E27FC236}">
                <a16:creationId xmlns:a16="http://schemas.microsoft.com/office/drawing/2014/main" id="{051A69BF-82E9-44CD-BCEF-B60E22CF92DC}"/>
              </a:ext>
            </a:extLst>
          </p:cNvPr>
          <p:cNvSpPr>
            <a:spLocks noGrp="1"/>
          </p:cNvSpPr>
          <p:nvPr>
            <p:ph type="ftr" sz="quarter" idx="22"/>
          </p:nvPr>
        </p:nvSpPr>
        <p:spPr/>
        <p:txBody>
          <a:bodyPr/>
          <a:lstStyle/>
          <a:p>
            <a:r>
              <a:rPr lang="en-US" dirty="0"/>
              <a:t>© 2020 AVEVA Group plc and its subsidiaries. All rights reserved.</a:t>
            </a:r>
            <a:endParaRPr lang="en-GB" dirty="0"/>
          </a:p>
        </p:txBody>
      </p:sp>
      <p:grpSp>
        <p:nvGrpSpPr>
          <p:cNvPr id="4" name="Group 3">
            <a:extLst>
              <a:ext uri="{FF2B5EF4-FFF2-40B4-BE49-F238E27FC236}">
                <a16:creationId xmlns:a16="http://schemas.microsoft.com/office/drawing/2014/main" id="{F34777F0-A9D6-4DF6-9213-12FA67CA53EC}"/>
              </a:ext>
            </a:extLst>
          </p:cNvPr>
          <p:cNvGrpSpPr/>
          <p:nvPr/>
        </p:nvGrpSpPr>
        <p:grpSpPr>
          <a:xfrm>
            <a:off x="454134" y="3499607"/>
            <a:ext cx="3683350" cy="491968"/>
            <a:chOff x="549491" y="2473883"/>
            <a:chExt cx="3683350" cy="491968"/>
          </a:xfrm>
        </p:grpSpPr>
        <p:pic>
          <p:nvPicPr>
            <p:cNvPr id="14" name="Picture 13">
              <a:extLst>
                <a:ext uri="{FF2B5EF4-FFF2-40B4-BE49-F238E27FC236}">
                  <a16:creationId xmlns:a16="http://schemas.microsoft.com/office/drawing/2014/main" id="{18DD0FAF-09BA-423C-BB85-28DA057B1F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5581" y="2717860"/>
              <a:ext cx="796562" cy="247464"/>
            </a:xfrm>
            <a:prstGeom prst="rect">
              <a:avLst/>
            </a:prstGeom>
          </p:spPr>
        </p:pic>
        <p:sp>
          <p:nvSpPr>
            <p:cNvPr id="18" name="Rounded Rectangle 21">
              <a:extLst>
                <a:ext uri="{FF2B5EF4-FFF2-40B4-BE49-F238E27FC236}">
                  <a16:creationId xmlns:a16="http://schemas.microsoft.com/office/drawing/2014/main" id="{FB901A32-1240-412B-87F8-E852DDB8135A}"/>
                </a:ext>
              </a:extLst>
            </p:cNvPr>
            <p:cNvSpPr/>
            <p:nvPr/>
          </p:nvSpPr>
          <p:spPr>
            <a:xfrm>
              <a:off x="549491" y="2473883"/>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4A00703-C30E-47F2-B3E0-50345F8573E0}"/>
                </a:ext>
              </a:extLst>
            </p:cNvPr>
            <p:cNvSpPr txBox="1"/>
            <p:nvPr/>
          </p:nvSpPr>
          <p:spPr>
            <a:xfrm>
              <a:off x="549491" y="2565979"/>
              <a:ext cx="1917212" cy="307777"/>
            </a:xfrm>
            <a:prstGeom prst="rect">
              <a:avLst/>
            </a:prstGeom>
            <a:noFill/>
          </p:spPr>
          <p:txBody>
            <a:bodyPr wrap="square" rtlCol="0">
              <a:spAutoFit/>
            </a:bodyPr>
            <a:lstStyle/>
            <a:p>
              <a:r>
                <a:rPr lang="en-US" sz="1400" b="1" dirty="0">
                  <a:latin typeface="Avenir Next" panose="020B0503020202020204" pitchFamily="34" charset="0"/>
                </a:rPr>
                <a:t>USER MANAGEMENT</a:t>
              </a:r>
            </a:p>
          </p:txBody>
        </p:sp>
        <p:pic>
          <p:nvPicPr>
            <p:cNvPr id="46" name="Picture 45">
              <a:extLst>
                <a:ext uri="{FF2B5EF4-FFF2-40B4-BE49-F238E27FC236}">
                  <a16:creationId xmlns:a16="http://schemas.microsoft.com/office/drawing/2014/main" id="{B2CD1A2A-A861-4256-88E4-8859D5ABB1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92248" y="2519454"/>
              <a:ext cx="631821" cy="202786"/>
            </a:xfrm>
            <a:prstGeom prst="rect">
              <a:avLst/>
            </a:prstGeom>
          </p:spPr>
        </p:pic>
        <p:pic>
          <p:nvPicPr>
            <p:cNvPr id="50" name="Picture 49">
              <a:extLst>
                <a:ext uri="{FF2B5EF4-FFF2-40B4-BE49-F238E27FC236}">
                  <a16:creationId xmlns:a16="http://schemas.microsoft.com/office/drawing/2014/main" id="{48B03002-44D6-4606-A1AC-CBF6E2742D3B}"/>
                </a:ext>
              </a:extLst>
            </p:cNvPr>
            <p:cNvPicPr>
              <a:picLocks noChangeAspect="1"/>
            </p:cNvPicPr>
            <p:nvPr/>
          </p:nvPicPr>
          <p:blipFill>
            <a:blip r:embed="rId6"/>
            <a:stretch>
              <a:fillRect/>
            </a:stretch>
          </p:blipFill>
          <p:spPr>
            <a:xfrm>
              <a:off x="3215458" y="2499078"/>
              <a:ext cx="950242" cy="291428"/>
            </a:xfrm>
            <a:prstGeom prst="rect">
              <a:avLst/>
            </a:prstGeom>
          </p:spPr>
        </p:pic>
      </p:grpSp>
      <p:grpSp>
        <p:nvGrpSpPr>
          <p:cNvPr id="7" name="Group 6">
            <a:extLst>
              <a:ext uri="{FF2B5EF4-FFF2-40B4-BE49-F238E27FC236}">
                <a16:creationId xmlns:a16="http://schemas.microsoft.com/office/drawing/2014/main" id="{A3B48C0D-8CD3-40D5-9735-9BED3B5A7F52}"/>
              </a:ext>
            </a:extLst>
          </p:cNvPr>
          <p:cNvGrpSpPr/>
          <p:nvPr/>
        </p:nvGrpSpPr>
        <p:grpSpPr>
          <a:xfrm>
            <a:off x="454134" y="4092039"/>
            <a:ext cx="3683350" cy="491968"/>
            <a:chOff x="564800" y="3641679"/>
            <a:chExt cx="3683350" cy="491968"/>
          </a:xfrm>
        </p:grpSpPr>
        <p:pic>
          <p:nvPicPr>
            <p:cNvPr id="10" name="Picture 9">
              <a:extLst>
                <a:ext uri="{FF2B5EF4-FFF2-40B4-BE49-F238E27FC236}">
                  <a16:creationId xmlns:a16="http://schemas.microsoft.com/office/drawing/2014/main" id="{FFF4BB38-AE5E-432E-A116-DE538EBA44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6629" y="3719983"/>
              <a:ext cx="550974" cy="404225"/>
            </a:xfrm>
            <a:prstGeom prst="rect">
              <a:avLst/>
            </a:prstGeom>
          </p:spPr>
        </p:pic>
        <p:sp>
          <p:nvSpPr>
            <p:cNvPr id="22" name="Rounded Rectangle 26">
              <a:extLst>
                <a:ext uri="{FF2B5EF4-FFF2-40B4-BE49-F238E27FC236}">
                  <a16:creationId xmlns:a16="http://schemas.microsoft.com/office/drawing/2014/main" id="{E4E74CEE-DE4E-4BB2-A1F9-18CC2172CF8A}"/>
                </a:ext>
              </a:extLst>
            </p:cNvPr>
            <p:cNvSpPr/>
            <p:nvPr/>
          </p:nvSpPr>
          <p:spPr>
            <a:xfrm>
              <a:off x="564800" y="3641679"/>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47E2DFF-A3F8-4177-B476-8FAFF17B088B}"/>
                </a:ext>
              </a:extLst>
            </p:cNvPr>
            <p:cNvSpPr txBox="1"/>
            <p:nvPr/>
          </p:nvSpPr>
          <p:spPr>
            <a:xfrm>
              <a:off x="564800" y="3733775"/>
              <a:ext cx="614839" cy="307777"/>
            </a:xfrm>
            <a:prstGeom prst="rect">
              <a:avLst/>
            </a:prstGeom>
            <a:noFill/>
          </p:spPr>
          <p:txBody>
            <a:bodyPr wrap="square" rtlCol="0">
              <a:spAutoFit/>
            </a:bodyPr>
            <a:lstStyle/>
            <a:p>
              <a:r>
                <a:rPr lang="en-US" sz="1400" b="1" dirty="0">
                  <a:latin typeface="Avenir Next" panose="020B0503020202020204" pitchFamily="34" charset="0"/>
                </a:rPr>
                <a:t>ERP</a:t>
              </a:r>
            </a:p>
          </p:txBody>
        </p:sp>
        <p:pic>
          <p:nvPicPr>
            <p:cNvPr id="58" name="Picture 57">
              <a:extLst>
                <a:ext uri="{FF2B5EF4-FFF2-40B4-BE49-F238E27FC236}">
                  <a16:creationId xmlns:a16="http://schemas.microsoft.com/office/drawing/2014/main" id="{E3649359-1C30-4E8C-95F6-1B597BC9E8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63430" y="3766073"/>
              <a:ext cx="553755" cy="303545"/>
            </a:xfrm>
            <a:prstGeom prst="rect">
              <a:avLst/>
            </a:prstGeom>
          </p:spPr>
        </p:pic>
        <p:pic>
          <p:nvPicPr>
            <p:cNvPr id="66" name="Picture 65">
              <a:extLst>
                <a:ext uri="{FF2B5EF4-FFF2-40B4-BE49-F238E27FC236}">
                  <a16:creationId xmlns:a16="http://schemas.microsoft.com/office/drawing/2014/main" id="{467C000D-D39D-4F75-9AD1-1C398726C2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5485" y="3714999"/>
              <a:ext cx="936696" cy="388756"/>
            </a:xfrm>
            <a:prstGeom prst="rect">
              <a:avLst/>
            </a:prstGeom>
          </p:spPr>
        </p:pic>
      </p:grpSp>
      <p:grpSp>
        <p:nvGrpSpPr>
          <p:cNvPr id="13" name="Group 12">
            <a:extLst>
              <a:ext uri="{FF2B5EF4-FFF2-40B4-BE49-F238E27FC236}">
                <a16:creationId xmlns:a16="http://schemas.microsoft.com/office/drawing/2014/main" id="{DF99DC75-38B0-4734-9391-7C0BF98348EB}"/>
              </a:ext>
            </a:extLst>
          </p:cNvPr>
          <p:cNvGrpSpPr/>
          <p:nvPr/>
        </p:nvGrpSpPr>
        <p:grpSpPr>
          <a:xfrm>
            <a:off x="454134" y="5869338"/>
            <a:ext cx="3683350" cy="491968"/>
            <a:chOff x="564800" y="5508783"/>
            <a:chExt cx="3683350" cy="491968"/>
          </a:xfrm>
        </p:grpSpPr>
        <p:pic>
          <p:nvPicPr>
            <p:cNvPr id="8" name="Picture 7">
              <a:extLst>
                <a:ext uri="{FF2B5EF4-FFF2-40B4-BE49-F238E27FC236}">
                  <a16:creationId xmlns:a16="http://schemas.microsoft.com/office/drawing/2014/main" id="{B9F7BB20-DE7F-400F-9CF6-3BE3D8AF3C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34119" y="5618569"/>
              <a:ext cx="890012" cy="332602"/>
            </a:xfrm>
            <a:prstGeom prst="rect">
              <a:avLst/>
            </a:prstGeom>
          </p:spPr>
        </p:pic>
        <p:sp>
          <p:nvSpPr>
            <p:cNvPr id="28" name="Rounded Rectangle 29">
              <a:extLst>
                <a:ext uri="{FF2B5EF4-FFF2-40B4-BE49-F238E27FC236}">
                  <a16:creationId xmlns:a16="http://schemas.microsoft.com/office/drawing/2014/main" id="{3B7D8FA1-A803-4CCE-B722-B680401A89DD}"/>
                </a:ext>
              </a:extLst>
            </p:cNvPr>
            <p:cNvSpPr/>
            <p:nvPr/>
          </p:nvSpPr>
          <p:spPr>
            <a:xfrm>
              <a:off x="564800" y="5508783"/>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74DA509-B752-4918-A6A0-2E4A376135BC}"/>
                </a:ext>
              </a:extLst>
            </p:cNvPr>
            <p:cNvSpPr txBox="1"/>
            <p:nvPr/>
          </p:nvSpPr>
          <p:spPr>
            <a:xfrm>
              <a:off x="575309" y="5600879"/>
              <a:ext cx="624231" cy="307777"/>
            </a:xfrm>
            <a:prstGeom prst="rect">
              <a:avLst/>
            </a:prstGeom>
            <a:noFill/>
          </p:spPr>
          <p:txBody>
            <a:bodyPr wrap="square" rtlCol="0">
              <a:spAutoFit/>
            </a:bodyPr>
            <a:lstStyle/>
            <a:p>
              <a:r>
                <a:rPr lang="en-US" sz="1400" b="1" dirty="0">
                  <a:latin typeface="Avenir Next" panose="020B0503020202020204" pitchFamily="34" charset="0"/>
                </a:rPr>
                <a:t>LMS</a:t>
              </a:r>
            </a:p>
          </p:txBody>
        </p:sp>
        <p:pic>
          <p:nvPicPr>
            <p:cNvPr id="68" name="Picture 67">
              <a:extLst>
                <a:ext uri="{FF2B5EF4-FFF2-40B4-BE49-F238E27FC236}">
                  <a16:creationId xmlns:a16="http://schemas.microsoft.com/office/drawing/2014/main" id="{ABFC2E02-5B1B-4AD7-B892-6EA1D3DC65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11311" y="5606149"/>
              <a:ext cx="700834" cy="308965"/>
            </a:xfrm>
            <a:prstGeom prst="rect">
              <a:avLst/>
            </a:prstGeom>
          </p:spPr>
        </p:pic>
        <p:pic>
          <p:nvPicPr>
            <p:cNvPr id="70" name="Picture 69">
              <a:extLst>
                <a:ext uri="{FF2B5EF4-FFF2-40B4-BE49-F238E27FC236}">
                  <a16:creationId xmlns:a16="http://schemas.microsoft.com/office/drawing/2014/main" id="{00F94662-9AA1-4F82-B8A5-AA004BCFB52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47529" y="5703999"/>
              <a:ext cx="1330869" cy="176330"/>
            </a:xfrm>
            <a:prstGeom prst="rect">
              <a:avLst/>
            </a:prstGeom>
          </p:spPr>
        </p:pic>
      </p:grpSp>
      <p:grpSp>
        <p:nvGrpSpPr>
          <p:cNvPr id="9" name="Group 8">
            <a:extLst>
              <a:ext uri="{FF2B5EF4-FFF2-40B4-BE49-F238E27FC236}">
                <a16:creationId xmlns:a16="http://schemas.microsoft.com/office/drawing/2014/main" id="{32AF81A3-2B06-4B19-9E14-D757E9CE8663}"/>
              </a:ext>
            </a:extLst>
          </p:cNvPr>
          <p:cNvGrpSpPr/>
          <p:nvPr/>
        </p:nvGrpSpPr>
        <p:grpSpPr>
          <a:xfrm>
            <a:off x="454134" y="4684471"/>
            <a:ext cx="3683350" cy="491968"/>
            <a:chOff x="564800" y="4262679"/>
            <a:chExt cx="3683350" cy="491968"/>
          </a:xfrm>
        </p:grpSpPr>
        <p:sp>
          <p:nvSpPr>
            <p:cNvPr id="24" name="Rounded Rectangle 27">
              <a:extLst>
                <a:ext uri="{FF2B5EF4-FFF2-40B4-BE49-F238E27FC236}">
                  <a16:creationId xmlns:a16="http://schemas.microsoft.com/office/drawing/2014/main" id="{9CB8C85D-4A1F-4401-9B6A-4890EA19F00B}"/>
                </a:ext>
              </a:extLst>
            </p:cNvPr>
            <p:cNvSpPr/>
            <p:nvPr/>
          </p:nvSpPr>
          <p:spPr>
            <a:xfrm>
              <a:off x="564800" y="4262679"/>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33DC57E-E45B-440C-93D5-C6EB201DA8E3}"/>
                </a:ext>
              </a:extLst>
            </p:cNvPr>
            <p:cNvSpPr txBox="1"/>
            <p:nvPr/>
          </p:nvSpPr>
          <p:spPr>
            <a:xfrm>
              <a:off x="575309" y="4354775"/>
              <a:ext cx="610604" cy="307777"/>
            </a:xfrm>
            <a:prstGeom prst="rect">
              <a:avLst/>
            </a:prstGeom>
            <a:noFill/>
          </p:spPr>
          <p:txBody>
            <a:bodyPr wrap="square" rtlCol="0">
              <a:spAutoFit/>
            </a:bodyPr>
            <a:lstStyle/>
            <a:p>
              <a:r>
                <a:rPr lang="en-US" sz="1400" b="1" dirty="0">
                  <a:latin typeface="Avenir Next" panose="020B0503020202020204" pitchFamily="34" charset="0"/>
                </a:rPr>
                <a:t>QMS</a:t>
              </a:r>
            </a:p>
          </p:txBody>
        </p:sp>
        <p:pic>
          <p:nvPicPr>
            <p:cNvPr id="62" name="Picture 61">
              <a:extLst>
                <a:ext uri="{FF2B5EF4-FFF2-40B4-BE49-F238E27FC236}">
                  <a16:creationId xmlns:a16="http://schemas.microsoft.com/office/drawing/2014/main" id="{A806712A-1D7C-4CD8-9ED0-1B3FBC3A22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56462" y="4374672"/>
              <a:ext cx="553755" cy="303545"/>
            </a:xfrm>
            <a:prstGeom prst="rect">
              <a:avLst/>
            </a:prstGeom>
          </p:spPr>
        </p:pic>
        <p:pic>
          <p:nvPicPr>
            <p:cNvPr id="64" name="Graphic 63">
              <a:extLst>
                <a:ext uri="{FF2B5EF4-FFF2-40B4-BE49-F238E27FC236}">
                  <a16:creationId xmlns:a16="http://schemas.microsoft.com/office/drawing/2014/main" id="{00137E4D-62E7-41CE-B392-622529E614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44298" y="4374672"/>
              <a:ext cx="447934" cy="28328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4280168A-7EC9-4C2D-91AD-7D0DB8722C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756898" y="4293056"/>
              <a:ext cx="761951" cy="439210"/>
            </a:xfrm>
            <a:prstGeom prst="rect">
              <a:avLst/>
            </a:prstGeom>
          </p:spPr>
        </p:pic>
      </p:grpSp>
      <p:grpSp>
        <p:nvGrpSpPr>
          <p:cNvPr id="11" name="Group 10">
            <a:extLst>
              <a:ext uri="{FF2B5EF4-FFF2-40B4-BE49-F238E27FC236}">
                <a16:creationId xmlns:a16="http://schemas.microsoft.com/office/drawing/2014/main" id="{93C7D9B2-FCDF-4104-958B-5E9F72B00D4E}"/>
              </a:ext>
            </a:extLst>
          </p:cNvPr>
          <p:cNvGrpSpPr/>
          <p:nvPr/>
        </p:nvGrpSpPr>
        <p:grpSpPr>
          <a:xfrm>
            <a:off x="454134" y="5276903"/>
            <a:ext cx="3683350" cy="491968"/>
            <a:chOff x="564800" y="4891204"/>
            <a:chExt cx="3683350" cy="491968"/>
          </a:xfrm>
        </p:grpSpPr>
        <p:sp>
          <p:nvSpPr>
            <p:cNvPr id="26" name="Rounded Rectangle 28">
              <a:extLst>
                <a:ext uri="{FF2B5EF4-FFF2-40B4-BE49-F238E27FC236}">
                  <a16:creationId xmlns:a16="http://schemas.microsoft.com/office/drawing/2014/main" id="{367A779D-9EF7-444C-8F9B-1ECCCA041496}"/>
                </a:ext>
              </a:extLst>
            </p:cNvPr>
            <p:cNvSpPr/>
            <p:nvPr/>
          </p:nvSpPr>
          <p:spPr>
            <a:xfrm>
              <a:off x="564800" y="4891204"/>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5A95C92-866F-451A-8576-E67EAB969A14}"/>
                </a:ext>
              </a:extLst>
            </p:cNvPr>
            <p:cNvSpPr txBox="1"/>
            <p:nvPr/>
          </p:nvSpPr>
          <p:spPr>
            <a:xfrm>
              <a:off x="564800" y="4983300"/>
              <a:ext cx="1119056" cy="307777"/>
            </a:xfrm>
            <a:prstGeom prst="rect">
              <a:avLst/>
            </a:prstGeom>
            <a:noFill/>
          </p:spPr>
          <p:txBody>
            <a:bodyPr wrap="square" rtlCol="0">
              <a:spAutoFit/>
            </a:bodyPr>
            <a:lstStyle/>
            <a:p>
              <a:r>
                <a:rPr lang="en-US" sz="1400" b="1" dirty="0">
                  <a:latin typeface="Avenir Next" panose="020B0503020202020204" pitchFamily="34" charset="0"/>
                </a:rPr>
                <a:t>CONTENT</a:t>
              </a:r>
            </a:p>
          </p:txBody>
        </p:sp>
        <p:pic>
          <p:nvPicPr>
            <p:cNvPr id="72" name="Graphic 71">
              <a:extLst>
                <a:ext uri="{FF2B5EF4-FFF2-40B4-BE49-F238E27FC236}">
                  <a16:creationId xmlns:a16="http://schemas.microsoft.com/office/drawing/2014/main" id="{CCC0A85F-4AFA-4DB5-9525-2EB9C9BC7B1F}"/>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944745" y="4974027"/>
              <a:ext cx="311856" cy="342384"/>
            </a:xfrm>
            <a:prstGeom prst="rect">
              <a:avLst/>
            </a:prstGeom>
          </p:spPr>
        </p:pic>
        <p:pic>
          <p:nvPicPr>
            <p:cNvPr id="74" name="Picture 73">
              <a:extLst>
                <a:ext uri="{FF2B5EF4-FFF2-40B4-BE49-F238E27FC236}">
                  <a16:creationId xmlns:a16="http://schemas.microsoft.com/office/drawing/2014/main" id="{D33B6C12-575D-4A72-BB90-700ECA6EFA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3066" y="5013103"/>
              <a:ext cx="553755" cy="303545"/>
            </a:xfrm>
            <a:prstGeom prst="rect">
              <a:avLst/>
            </a:prstGeom>
          </p:spPr>
        </p:pic>
        <p:pic>
          <p:nvPicPr>
            <p:cNvPr id="78" name="Picture 77" descr="A picture containing drawing&#10;&#10;Description automatically generated">
              <a:extLst>
                <a:ext uri="{FF2B5EF4-FFF2-40B4-BE49-F238E27FC236}">
                  <a16:creationId xmlns:a16="http://schemas.microsoft.com/office/drawing/2014/main" id="{2D9F872F-FFA5-42AB-BB13-4E714B1835B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645005" y="4966384"/>
              <a:ext cx="610597" cy="375430"/>
            </a:xfrm>
            <a:prstGeom prst="rect">
              <a:avLst/>
            </a:prstGeom>
          </p:spPr>
        </p:pic>
      </p:grpSp>
      <p:grpSp>
        <p:nvGrpSpPr>
          <p:cNvPr id="2" name="Group 1">
            <a:extLst>
              <a:ext uri="{FF2B5EF4-FFF2-40B4-BE49-F238E27FC236}">
                <a16:creationId xmlns:a16="http://schemas.microsoft.com/office/drawing/2014/main" id="{DD394076-013E-4F2F-9E5F-39E030530A6D}"/>
              </a:ext>
            </a:extLst>
          </p:cNvPr>
          <p:cNvGrpSpPr/>
          <p:nvPr/>
        </p:nvGrpSpPr>
        <p:grpSpPr>
          <a:xfrm>
            <a:off x="454134" y="1722311"/>
            <a:ext cx="3683350" cy="491968"/>
            <a:chOff x="543285" y="1878079"/>
            <a:chExt cx="3683350" cy="491968"/>
          </a:xfrm>
        </p:grpSpPr>
        <p:sp>
          <p:nvSpPr>
            <p:cNvPr id="16" name="Rounded Rectangle 2">
              <a:extLst>
                <a:ext uri="{FF2B5EF4-FFF2-40B4-BE49-F238E27FC236}">
                  <a16:creationId xmlns:a16="http://schemas.microsoft.com/office/drawing/2014/main" id="{03D9A5BE-CF20-49A5-914E-C8D88FC7AFD9}"/>
                </a:ext>
              </a:extLst>
            </p:cNvPr>
            <p:cNvSpPr/>
            <p:nvPr/>
          </p:nvSpPr>
          <p:spPr>
            <a:xfrm>
              <a:off x="543285" y="1878079"/>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4512823-6E29-4996-B9FA-716C416C879D}"/>
                </a:ext>
              </a:extLst>
            </p:cNvPr>
            <p:cNvSpPr txBox="1"/>
            <p:nvPr/>
          </p:nvSpPr>
          <p:spPr>
            <a:xfrm>
              <a:off x="553794" y="1970175"/>
              <a:ext cx="1371204" cy="307777"/>
            </a:xfrm>
            <a:prstGeom prst="rect">
              <a:avLst/>
            </a:prstGeom>
            <a:noFill/>
          </p:spPr>
          <p:txBody>
            <a:bodyPr wrap="square" rtlCol="0">
              <a:spAutoFit/>
            </a:bodyPr>
            <a:lstStyle/>
            <a:p>
              <a:r>
                <a:rPr lang="en-US" sz="1400" b="1" dirty="0">
                  <a:latin typeface="Avenir Next" panose="020B0503020202020204" pitchFamily="34" charset="0"/>
                </a:rPr>
                <a:t>HMI / SCADA</a:t>
              </a:r>
            </a:p>
          </p:txBody>
        </p:sp>
        <p:pic>
          <p:nvPicPr>
            <p:cNvPr id="81" name="Picture 80" descr="A sign in the dark&#10;&#10;Description automatically generated">
              <a:extLst>
                <a:ext uri="{FF2B5EF4-FFF2-40B4-BE49-F238E27FC236}">
                  <a16:creationId xmlns:a16="http://schemas.microsoft.com/office/drawing/2014/main" id="{7C3C6445-94A7-48CE-BF93-FFD5488A224E}"/>
                </a:ext>
              </a:extLst>
            </p:cNvPr>
            <p:cNvPicPr>
              <a:picLocks noChangeAspect="1"/>
            </p:cNvPicPr>
            <p:nvPr/>
          </p:nvPicPr>
          <p:blipFill rotWithShape="1">
            <a:blip r:embed="rId19">
              <a:extLst>
                <a:ext uri="{28A0092B-C50C-407E-A947-70E740481C1C}">
                  <a14:useLocalDpi xmlns:a14="http://schemas.microsoft.com/office/drawing/2010/main" val="0"/>
                </a:ext>
              </a:extLst>
            </a:blip>
            <a:srcRect t="14389" b="15178"/>
            <a:stretch/>
          </p:blipFill>
          <p:spPr>
            <a:xfrm>
              <a:off x="2452317" y="1947532"/>
              <a:ext cx="1206021" cy="357192"/>
            </a:xfrm>
            <a:prstGeom prst="rect">
              <a:avLst/>
            </a:prstGeom>
          </p:spPr>
        </p:pic>
      </p:grpSp>
      <p:sp>
        <p:nvSpPr>
          <p:cNvPr id="83" name="Rectangle: Rounded Corners 82">
            <a:extLst>
              <a:ext uri="{FF2B5EF4-FFF2-40B4-BE49-F238E27FC236}">
                <a16:creationId xmlns:a16="http://schemas.microsoft.com/office/drawing/2014/main" id="{46AB3160-BA29-4F01-B9E6-FB5C925D5DFF}"/>
              </a:ext>
            </a:extLst>
          </p:cNvPr>
          <p:cNvSpPr/>
          <p:nvPr/>
        </p:nvSpPr>
        <p:spPr>
          <a:xfrm>
            <a:off x="4930935" y="1669388"/>
            <a:ext cx="3683350" cy="4848334"/>
          </a:xfrm>
          <a:prstGeom prst="round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C4090EE4-A189-4905-9BDA-6482F4C6D93E}"/>
              </a:ext>
            </a:extLst>
          </p:cNvPr>
          <p:cNvSpPr txBox="1"/>
          <p:nvPr/>
        </p:nvSpPr>
        <p:spPr>
          <a:xfrm>
            <a:off x="5045016" y="2248335"/>
            <a:ext cx="3459508" cy="4093428"/>
          </a:xfrm>
          <a:prstGeom prst="rect">
            <a:avLst/>
          </a:prstGeom>
          <a:noFill/>
        </p:spPr>
        <p:txBody>
          <a:bodyPr wrap="square" rtlCol="0">
            <a:spAutoFit/>
          </a:bodyPr>
          <a:lstStyle/>
          <a:p>
            <a:pPr algn="ctr"/>
            <a:r>
              <a:rPr lang="en-US" sz="2000" b="1" dirty="0">
                <a:solidFill>
                  <a:schemeClr val="bg1"/>
                </a:solidFill>
              </a:rPr>
              <a:t>AVEVA Teamwork</a:t>
            </a:r>
          </a:p>
          <a:p>
            <a:pPr algn="ctr"/>
            <a:endParaRPr lang="en-US" sz="1600" dirty="0">
              <a:solidFill>
                <a:schemeClr val="bg1"/>
              </a:solidFill>
            </a:endParaRPr>
          </a:p>
          <a:p>
            <a:pPr algn="ctr"/>
            <a:r>
              <a:rPr lang="en-US" sz="1400" dirty="0">
                <a:solidFill>
                  <a:schemeClr val="bg1"/>
                </a:solidFill>
              </a:rPr>
              <a:t>Real time view into production</a:t>
            </a:r>
            <a:br>
              <a:rPr lang="en-US" sz="1400" dirty="0">
                <a:solidFill>
                  <a:schemeClr val="bg1"/>
                </a:solidFill>
              </a:rPr>
            </a:br>
            <a:r>
              <a:rPr lang="en-US" sz="1400" dirty="0">
                <a:solidFill>
                  <a:schemeClr val="bg1"/>
                </a:solidFill>
              </a:rPr>
              <a:t>metrics, trigger posts from MES</a:t>
            </a:r>
            <a:br>
              <a:rPr lang="en-US" sz="1400" dirty="0">
                <a:solidFill>
                  <a:schemeClr val="bg1"/>
                </a:solidFill>
              </a:rPr>
            </a:br>
            <a:r>
              <a:rPr lang="en-US" sz="1400" dirty="0">
                <a:solidFill>
                  <a:schemeClr val="bg1"/>
                </a:solidFill>
              </a:rPr>
              <a:t>to Teamwork and reverse</a:t>
            </a:r>
          </a:p>
          <a:p>
            <a:pPr algn="ctr"/>
            <a:endParaRPr lang="en-US" sz="1400" dirty="0">
              <a:solidFill>
                <a:schemeClr val="bg1"/>
              </a:solidFill>
            </a:endParaRPr>
          </a:p>
          <a:p>
            <a:pPr algn="ctr"/>
            <a:r>
              <a:rPr lang="en-US" sz="1400" dirty="0">
                <a:solidFill>
                  <a:schemeClr val="bg1"/>
                </a:solidFill>
              </a:rPr>
              <a:t>News posts can be turned into</a:t>
            </a:r>
            <a:br>
              <a:rPr lang="en-US" sz="1400" dirty="0">
                <a:solidFill>
                  <a:schemeClr val="bg1"/>
                </a:solidFill>
              </a:rPr>
            </a:br>
            <a:r>
              <a:rPr lang="en-US" sz="1400" dirty="0">
                <a:solidFill>
                  <a:schemeClr val="bg1"/>
                </a:solidFill>
              </a:rPr>
              <a:t>work orders in the CMMS</a:t>
            </a:r>
          </a:p>
          <a:p>
            <a:pPr algn="ctr"/>
            <a:endParaRPr lang="en-US" sz="1400" dirty="0">
              <a:solidFill>
                <a:schemeClr val="bg1"/>
              </a:solidFill>
            </a:endParaRPr>
          </a:p>
          <a:p>
            <a:pPr algn="ctr"/>
            <a:r>
              <a:rPr lang="en-US" sz="1400" dirty="0">
                <a:solidFill>
                  <a:schemeClr val="bg1"/>
                </a:solidFill>
              </a:rPr>
              <a:t>Posts related to downtime can be synchronized with ERP logs</a:t>
            </a:r>
          </a:p>
          <a:p>
            <a:pPr algn="ctr"/>
            <a:endParaRPr lang="en-US" sz="1400" dirty="0">
              <a:solidFill>
                <a:schemeClr val="bg1"/>
              </a:solidFill>
            </a:endParaRPr>
          </a:p>
          <a:p>
            <a:pPr algn="ctr"/>
            <a:r>
              <a:rPr lang="en-US" sz="1400" dirty="0">
                <a:solidFill>
                  <a:schemeClr val="bg1"/>
                </a:solidFill>
              </a:rPr>
              <a:t>Bi-directional links between </a:t>
            </a:r>
            <a:r>
              <a:rPr lang="en-US" sz="1400" dirty="0" err="1">
                <a:solidFill>
                  <a:schemeClr val="bg1"/>
                </a:solidFill>
              </a:rPr>
              <a:t>SoPs</a:t>
            </a:r>
            <a:br>
              <a:rPr lang="en-US" sz="1400" dirty="0">
                <a:solidFill>
                  <a:schemeClr val="bg1"/>
                </a:solidFill>
              </a:rPr>
            </a:br>
            <a:r>
              <a:rPr lang="en-US" sz="1400" dirty="0">
                <a:solidFill>
                  <a:schemeClr val="bg1"/>
                </a:solidFill>
              </a:rPr>
              <a:t>in QMS and instructions</a:t>
            </a:r>
          </a:p>
          <a:p>
            <a:pPr algn="ctr"/>
            <a:endParaRPr lang="en-US" sz="1400" dirty="0">
              <a:solidFill>
                <a:schemeClr val="bg1"/>
              </a:solidFill>
            </a:endParaRPr>
          </a:p>
          <a:p>
            <a:pPr algn="ctr"/>
            <a:r>
              <a:rPr lang="en-US" sz="1400" dirty="0">
                <a:solidFill>
                  <a:schemeClr val="bg1"/>
                </a:solidFill>
              </a:rPr>
              <a:t>Skills can feed updates to LMS on</a:t>
            </a:r>
            <a:br>
              <a:rPr lang="en-US" sz="1400" dirty="0">
                <a:solidFill>
                  <a:schemeClr val="bg1"/>
                </a:solidFill>
              </a:rPr>
            </a:br>
            <a:r>
              <a:rPr lang="en-US" sz="1400" dirty="0">
                <a:solidFill>
                  <a:schemeClr val="bg1"/>
                </a:solidFill>
              </a:rPr>
              <a:t>status of worker competencies, skills</a:t>
            </a:r>
            <a:br>
              <a:rPr lang="en-US" sz="1400" dirty="0">
                <a:solidFill>
                  <a:schemeClr val="bg1"/>
                </a:solidFill>
              </a:rPr>
            </a:br>
            <a:r>
              <a:rPr lang="en-US" sz="1400" dirty="0">
                <a:solidFill>
                  <a:schemeClr val="bg1"/>
                </a:solidFill>
              </a:rPr>
              <a:t>can link to content in LMS</a:t>
            </a:r>
          </a:p>
        </p:txBody>
      </p:sp>
      <p:grpSp>
        <p:nvGrpSpPr>
          <p:cNvPr id="100" name="Group 99">
            <a:extLst>
              <a:ext uri="{FF2B5EF4-FFF2-40B4-BE49-F238E27FC236}">
                <a16:creationId xmlns:a16="http://schemas.microsoft.com/office/drawing/2014/main" id="{86631BC5-F65E-4082-BDEE-B62183DFDDCE}"/>
              </a:ext>
            </a:extLst>
          </p:cNvPr>
          <p:cNvGrpSpPr/>
          <p:nvPr/>
        </p:nvGrpSpPr>
        <p:grpSpPr>
          <a:xfrm>
            <a:off x="9069051" y="2911529"/>
            <a:ext cx="1280160" cy="817680"/>
            <a:chOff x="10164426" y="2616254"/>
            <a:chExt cx="1280160" cy="817680"/>
          </a:xfrm>
        </p:grpSpPr>
        <p:pic>
          <p:nvPicPr>
            <p:cNvPr id="87" name="Picture 86">
              <a:extLst>
                <a:ext uri="{FF2B5EF4-FFF2-40B4-BE49-F238E27FC236}">
                  <a16:creationId xmlns:a16="http://schemas.microsoft.com/office/drawing/2014/main" id="{9501005B-C95B-46B9-8EFA-6C3051F20F84}"/>
                </a:ext>
              </a:extLst>
            </p:cNvPr>
            <p:cNvPicPr>
              <a:picLocks noChangeAspect="1"/>
            </p:cNvPicPr>
            <p:nvPr/>
          </p:nvPicPr>
          <p:blipFill>
            <a:blip r:embed="rId20">
              <a:duotone>
                <a:prstClr val="black"/>
                <a:schemeClr val="accent2">
                  <a:tint val="45000"/>
                  <a:satMod val="400000"/>
                </a:schemeClr>
              </a:duotone>
            </a:blip>
            <a:stretch>
              <a:fillRect/>
            </a:stretch>
          </p:blipFill>
          <p:spPr>
            <a:xfrm>
              <a:off x="10530186" y="2616254"/>
              <a:ext cx="548640" cy="548640"/>
            </a:xfrm>
            <a:prstGeom prst="rect">
              <a:avLst/>
            </a:prstGeom>
          </p:spPr>
        </p:pic>
        <p:sp>
          <p:nvSpPr>
            <p:cNvPr id="93" name="TextBox 92">
              <a:extLst>
                <a:ext uri="{FF2B5EF4-FFF2-40B4-BE49-F238E27FC236}">
                  <a16:creationId xmlns:a16="http://schemas.microsoft.com/office/drawing/2014/main" id="{6F886DB3-AFB2-4FC2-B806-2376CF3B8380}"/>
                </a:ext>
              </a:extLst>
            </p:cNvPr>
            <p:cNvSpPr txBox="1"/>
            <p:nvPr/>
          </p:nvSpPr>
          <p:spPr>
            <a:xfrm>
              <a:off x="10164426" y="3126157"/>
              <a:ext cx="1280160" cy="307777"/>
            </a:xfrm>
            <a:prstGeom prst="rect">
              <a:avLst/>
            </a:prstGeom>
            <a:noFill/>
          </p:spPr>
          <p:txBody>
            <a:bodyPr wrap="square" rtlCol="0">
              <a:spAutoFit/>
            </a:bodyPr>
            <a:lstStyle/>
            <a:p>
              <a:pPr algn="ctr"/>
              <a:r>
                <a:rPr lang="en-US" sz="1400" dirty="0">
                  <a:latin typeface="Avenir Next" panose="020B0503020202020204" pitchFamily="34" charset="0"/>
                </a:rPr>
                <a:t>Workers</a:t>
              </a:r>
            </a:p>
          </p:txBody>
        </p:sp>
      </p:grpSp>
      <p:grpSp>
        <p:nvGrpSpPr>
          <p:cNvPr id="99" name="Group 98">
            <a:extLst>
              <a:ext uri="{FF2B5EF4-FFF2-40B4-BE49-F238E27FC236}">
                <a16:creationId xmlns:a16="http://schemas.microsoft.com/office/drawing/2014/main" id="{E29752EF-C3F0-40C8-9113-60A6149F5C0B}"/>
              </a:ext>
            </a:extLst>
          </p:cNvPr>
          <p:cNvGrpSpPr/>
          <p:nvPr/>
        </p:nvGrpSpPr>
        <p:grpSpPr>
          <a:xfrm>
            <a:off x="9069051" y="3909587"/>
            <a:ext cx="1280160" cy="812411"/>
            <a:chOff x="10164426" y="3568603"/>
            <a:chExt cx="1280160" cy="812411"/>
          </a:xfrm>
        </p:grpSpPr>
        <p:pic>
          <p:nvPicPr>
            <p:cNvPr id="89" name="Picture 88">
              <a:extLst>
                <a:ext uri="{FF2B5EF4-FFF2-40B4-BE49-F238E27FC236}">
                  <a16:creationId xmlns:a16="http://schemas.microsoft.com/office/drawing/2014/main" id="{7A0E887B-BBC4-46B9-9A5D-1A527955EBB9}"/>
                </a:ext>
              </a:extLst>
            </p:cNvPr>
            <p:cNvPicPr>
              <a:picLocks noChangeAspect="1"/>
            </p:cNvPicPr>
            <p:nvPr/>
          </p:nvPicPr>
          <p:blipFill>
            <a:blip r:embed="rId21">
              <a:duotone>
                <a:prstClr val="black"/>
                <a:schemeClr val="accent2">
                  <a:tint val="45000"/>
                  <a:satMod val="400000"/>
                </a:schemeClr>
              </a:duotone>
            </a:blip>
            <a:stretch>
              <a:fillRect/>
            </a:stretch>
          </p:blipFill>
          <p:spPr>
            <a:xfrm>
              <a:off x="10530186" y="3568603"/>
              <a:ext cx="548640" cy="548640"/>
            </a:xfrm>
            <a:prstGeom prst="rect">
              <a:avLst/>
            </a:prstGeom>
          </p:spPr>
        </p:pic>
        <p:sp>
          <p:nvSpPr>
            <p:cNvPr id="95" name="TextBox 94">
              <a:extLst>
                <a:ext uri="{FF2B5EF4-FFF2-40B4-BE49-F238E27FC236}">
                  <a16:creationId xmlns:a16="http://schemas.microsoft.com/office/drawing/2014/main" id="{E3FB7AED-E503-465E-94A8-8A0A5D06EA36}"/>
                </a:ext>
              </a:extLst>
            </p:cNvPr>
            <p:cNvSpPr txBox="1"/>
            <p:nvPr/>
          </p:nvSpPr>
          <p:spPr>
            <a:xfrm>
              <a:off x="10164426" y="4073237"/>
              <a:ext cx="1280160" cy="307777"/>
            </a:xfrm>
            <a:prstGeom prst="rect">
              <a:avLst/>
            </a:prstGeom>
            <a:noFill/>
          </p:spPr>
          <p:txBody>
            <a:bodyPr wrap="square" rtlCol="0">
              <a:spAutoFit/>
            </a:bodyPr>
            <a:lstStyle/>
            <a:p>
              <a:pPr algn="ctr"/>
              <a:r>
                <a:rPr lang="en-US" sz="1400" dirty="0">
                  <a:latin typeface="Avenir Next" panose="020B0503020202020204" pitchFamily="34" charset="0"/>
                </a:rPr>
                <a:t>Management</a:t>
              </a:r>
              <a:endParaRPr lang="en-US" dirty="0">
                <a:latin typeface="Avenir Next" panose="020B0503020202020204" pitchFamily="34" charset="0"/>
              </a:endParaRPr>
            </a:p>
          </p:txBody>
        </p:sp>
      </p:grpSp>
      <p:grpSp>
        <p:nvGrpSpPr>
          <p:cNvPr id="98" name="Group 97">
            <a:extLst>
              <a:ext uri="{FF2B5EF4-FFF2-40B4-BE49-F238E27FC236}">
                <a16:creationId xmlns:a16="http://schemas.microsoft.com/office/drawing/2014/main" id="{67A7DBC5-8C66-41BC-B44E-83D5C2D9410F}"/>
              </a:ext>
            </a:extLst>
          </p:cNvPr>
          <p:cNvGrpSpPr/>
          <p:nvPr/>
        </p:nvGrpSpPr>
        <p:grpSpPr>
          <a:xfrm>
            <a:off x="9069051" y="4902375"/>
            <a:ext cx="1280160" cy="802877"/>
            <a:chOff x="10164426" y="4607100"/>
            <a:chExt cx="1280160" cy="802877"/>
          </a:xfrm>
        </p:grpSpPr>
        <p:pic>
          <p:nvPicPr>
            <p:cNvPr id="91" name="Picture 90">
              <a:extLst>
                <a:ext uri="{FF2B5EF4-FFF2-40B4-BE49-F238E27FC236}">
                  <a16:creationId xmlns:a16="http://schemas.microsoft.com/office/drawing/2014/main" id="{C4DB2D8A-9060-4B7F-B57A-C8618DF104FF}"/>
                </a:ext>
              </a:extLst>
            </p:cNvPr>
            <p:cNvPicPr>
              <a:picLocks noChangeAspect="1"/>
            </p:cNvPicPr>
            <p:nvPr/>
          </p:nvPicPr>
          <p:blipFill>
            <a:blip r:embed="rId22">
              <a:duotone>
                <a:prstClr val="black"/>
                <a:schemeClr val="accent2">
                  <a:tint val="45000"/>
                  <a:satMod val="400000"/>
                </a:schemeClr>
              </a:duotone>
            </a:blip>
            <a:stretch>
              <a:fillRect/>
            </a:stretch>
          </p:blipFill>
          <p:spPr>
            <a:xfrm>
              <a:off x="10530186" y="4607100"/>
              <a:ext cx="548640" cy="548640"/>
            </a:xfrm>
            <a:prstGeom prst="rect">
              <a:avLst/>
            </a:prstGeom>
          </p:spPr>
        </p:pic>
        <p:sp>
          <p:nvSpPr>
            <p:cNvPr id="97" name="TextBox 96">
              <a:extLst>
                <a:ext uri="{FF2B5EF4-FFF2-40B4-BE49-F238E27FC236}">
                  <a16:creationId xmlns:a16="http://schemas.microsoft.com/office/drawing/2014/main" id="{D4504F2C-FE1D-4707-B951-907B92AC98BE}"/>
                </a:ext>
              </a:extLst>
            </p:cNvPr>
            <p:cNvSpPr txBox="1"/>
            <p:nvPr/>
          </p:nvSpPr>
          <p:spPr>
            <a:xfrm>
              <a:off x="10164426" y="5102200"/>
              <a:ext cx="1280160" cy="307777"/>
            </a:xfrm>
            <a:prstGeom prst="rect">
              <a:avLst/>
            </a:prstGeom>
            <a:noFill/>
          </p:spPr>
          <p:txBody>
            <a:bodyPr wrap="square" rtlCol="0">
              <a:spAutoFit/>
            </a:bodyPr>
            <a:lstStyle/>
            <a:p>
              <a:pPr algn="ctr"/>
              <a:r>
                <a:rPr lang="en-US" sz="1400" dirty="0">
                  <a:latin typeface="Avenir Next" panose="020B0503020202020204" pitchFamily="34" charset="0"/>
                </a:rPr>
                <a:t>Corporate</a:t>
              </a:r>
              <a:endParaRPr lang="en-US" dirty="0">
                <a:latin typeface="Avenir Next" panose="020B0503020202020204" pitchFamily="34" charset="0"/>
              </a:endParaRPr>
            </a:p>
          </p:txBody>
        </p:sp>
      </p:grpSp>
      <p:pic>
        <p:nvPicPr>
          <p:cNvPr id="115" name="Picture 114" descr="A picture containing drawing&#10;&#10;Description automatically generated">
            <a:extLst>
              <a:ext uri="{FF2B5EF4-FFF2-40B4-BE49-F238E27FC236}">
                <a16:creationId xmlns:a16="http://schemas.microsoft.com/office/drawing/2014/main" id="{D9CCFEFC-C5B6-4D11-A3F3-818A7DCB66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85223" y="1068111"/>
            <a:ext cx="1174775" cy="1174775"/>
          </a:xfrm>
          <a:prstGeom prst="rect">
            <a:avLst/>
          </a:prstGeom>
        </p:spPr>
      </p:pic>
      <p:grpSp>
        <p:nvGrpSpPr>
          <p:cNvPr id="63" name="Group 62">
            <a:extLst>
              <a:ext uri="{FF2B5EF4-FFF2-40B4-BE49-F238E27FC236}">
                <a16:creationId xmlns:a16="http://schemas.microsoft.com/office/drawing/2014/main" id="{CC4FA551-9BAF-4699-91FF-422FD8A740DF}"/>
              </a:ext>
            </a:extLst>
          </p:cNvPr>
          <p:cNvGrpSpPr/>
          <p:nvPr/>
        </p:nvGrpSpPr>
        <p:grpSpPr>
          <a:xfrm>
            <a:off x="454134" y="2314743"/>
            <a:ext cx="3683350" cy="491968"/>
            <a:chOff x="543285" y="1878079"/>
            <a:chExt cx="3683350" cy="491968"/>
          </a:xfrm>
        </p:grpSpPr>
        <p:sp>
          <p:nvSpPr>
            <p:cNvPr id="65" name="Rounded Rectangle 2">
              <a:extLst>
                <a:ext uri="{FF2B5EF4-FFF2-40B4-BE49-F238E27FC236}">
                  <a16:creationId xmlns:a16="http://schemas.microsoft.com/office/drawing/2014/main" id="{A7921E21-D89B-44C2-9EA6-112F732BD9DC}"/>
                </a:ext>
              </a:extLst>
            </p:cNvPr>
            <p:cNvSpPr/>
            <p:nvPr/>
          </p:nvSpPr>
          <p:spPr>
            <a:xfrm>
              <a:off x="543285" y="1878079"/>
              <a:ext cx="3683350"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40D4F517-36A6-4A95-B3A7-FD10DC028E21}"/>
                </a:ext>
              </a:extLst>
            </p:cNvPr>
            <p:cNvSpPr txBox="1"/>
            <p:nvPr/>
          </p:nvSpPr>
          <p:spPr>
            <a:xfrm>
              <a:off x="543285" y="1970175"/>
              <a:ext cx="645069" cy="307777"/>
            </a:xfrm>
            <a:prstGeom prst="rect">
              <a:avLst/>
            </a:prstGeom>
            <a:noFill/>
          </p:spPr>
          <p:txBody>
            <a:bodyPr wrap="square" rtlCol="0">
              <a:spAutoFit/>
            </a:bodyPr>
            <a:lstStyle/>
            <a:p>
              <a:r>
                <a:rPr lang="en-US" sz="1400" b="1" dirty="0">
                  <a:latin typeface="Avenir Next" panose="020B0503020202020204" pitchFamily="34" charset="0"/>
                </a:rPr>
                <a:t>MES</a:t>
              </a:r>
            </a:p>
          </p:txBody>
        </p:sp>
        <p:pic>
          <p:nvPicPr>
            <p:cNvPr id="69" name="Picture 68">
              <a:extLst>
                <a:ext uri="{FF2B5EF4-FFF2-40B4-BE49-F238E27FC236}">
                  <a16:creationId xmlns:a16="http://schemas.microsoft.com/office/drawing/2014/main" id="{151260AD-DFE9-4145-B2B1-561D856B0A2D}"/>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581070" y="2037637"/>
              <a:ext cx="556214" cy="239129"/>
            </a:xfrm>
            <a:prstGeom prst="rect">
              <a:avLst/>
            </a:prstGeom>
          </p:spPr>
        </p:pic>
        <p:pic>
          <p:nvPicPr>
            <p:cNvPr id="71" name="Picture 70">
              <a:extLst>
                <a:ext uri="{FF2B5EF4-FFF2-40B4-BE49-F238E27FC236}">
                  <a16:creationId xmlns:a16="http://schemas.microsoft.com/office/drawing/2014/main" id="{ABA5C0F2-5130-40E0-8B62-82244D438EC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655325" y="1978624"/>
              <a:ext cx="833765" cy="321121"/>
            </a:xfrm>
            <a:prstGeom prst="rect">
              <a:avLst/>
            </a:prstGeom>
          </p:spPr>
        </p:pic>
        <p:pic>
          <p:nvPicPr>
            <p:cNvPr id="73" name="Picture 72" descr="A sign in the dark&#10;&#10;Description automatically generated">
              <a:extLst>
                <a:ext uri="{FF2B5EF4-FFF2-40B4-BE49-F238E27FC236}">
                  <a16:creationId xmlns:a16="http://schemas.microsoft.com/office/drawing/2014/main" id="{1453EEE0-4E42-417C-B242-104FC77D1F3E}"/>
                </a:ext>
              </a:extLst>
            </p:cNvPr>
            <p:cNvPicPr>
              <a:picLocks noChangeAspect="1"/>
            </p:cNvPicPr>
            <p:nvPr/>
          </p:nvPicPr>
          <p:blipFill rotWithShape="1">
            <a:blip r:embed="rId19">
              <a:extLst>
                <a:ext uri="{28A0092B-C50C-407E-A947-70E740481C1C}">
                  <a14:useLocalDpi xmlns:a14="http://schemas.microsoft.com/office/drawing/2010/main" val="0"/>
                </a:ext>
              </a:extLst>
            </a:blip>
            <a:srcRect t="18337" b="18343"/>
            <a:stretch/>
          </p:blipFill>
          <p:spPr>
            <a:xfrm>
              <a:off x="1410987" y="1977887"/>
              <a:ext cx="1206021" cy="321122"/>
            </a:xfrm>
            <a:prstGeom prst="rect">
              <a:avLst/>
            </a:prstGeom>
          </p:spPr>
        </p:pic>
      </p:grpSp>
      <p:grpSp>
        <p:nvGrpSpPr>
          <p:cNvPr id="19" name="Group 18">
            <a:extLst>
              <a:ext uri="{FF2B5EF4-FFF2-40B4-BE49-F238E27FC236}">
                <a16:creationId xmlns:a16="http://schemas.microsoft.com/office/drawing/2014/main" id="{9EFF4E97-52AE-47BA-9AEA-7F41B60AC966}"/>
              </a:ext>
            </a:extLst>
          </p:cNvPr>
          <p:cNvGrpSpPr/>
          <p:nvPr/>
        </p:nvGrpSpPr>
        <p:grpSpPr>
          <a:xfrm>
            <a:off x="454134" y="2907175"/>
            <a:ext cx="3690898" cy="491968"/>
            <a:chOff x="454134" y="2950117"/>
            <a:chExt cx="3690898" cy="491968"/>
          </a:xfrm>
        </p:grpSpPr>
        <p:sp>
          <p:nvSpPr>
            <p:cNvPr id="20" name="Rounded Rectangle 25">
              <a:extLst>
                <a:ext uri="{FF2B5EF4-FFF2-40B4-BE49-F238E27FC236}">
                  <a16:creationId xmlns:a16="http://schemas.microsoft.com/office/drawing/2014/main" id="{FB1597A4-6346-4092-9E23-693791A86E99}"/>
                </a:ext>
              </a:extLst>
            </p:cNvPr>
            <p:cNvSpPr/>
            <p:nvPr/>
          </p:nvSpPr>
          <p:spPr>
            <a:xfrm>
              <a:off x="454134" y="2950117"/>
              <a:ext cx="3690898" cy="49196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48F3011-3773-439B-B615-8EB774275B32}"/>
                </a:ext>
              </a:extLst>
            </p:cNvPr>
            <p:cNvSpPr txBox="1"/>
            <p:nvPr/>
          </p:nvSpPr>
          <p:spPr>
            <a:xfrm>
              <a:off x="454134" y="3042213"/>
              <a:ext cx="873064" cy="307777"/>
            </a:xfrm>
            <a:prstGeom prst="rect">
              <a:avLst/>
            </a:prstGeom>
            <a:noFill/>
          </p:spPr>
          <p:txBody>
            <a:bodyPr wrap="square" rtlCol="0">
              <a:spAutoFit/>
            </a:bodyPr>
            <a:lstStyle/>
            <a:p>
              <a:r>
                <a:rPr lang="en-US" sz="1400" b="1" dirty="0">
                  <a:latin typeface="Avenir Next" panose="020B0503020202020204" pitchFamily="34" charset="0"/>
                </a:rPr>
                <a:t>CMMS</a:t>
              </a:r>
            </a:p>
          </p:txBody>
        </p:sp>
        <p:pic>
          <p:nvPicPr>
            <p:cNvPr id="52" name="Picture 51">
              <a:extLst>
                <a:ext uri="{FF2B5EF4-FFF2-40B4-BE49-F238E27FC236}">
                  <a16:creationId xmlns:a16="http://schemas.microsoft.com/office/drawing/2014/main" id="{F5F9F053-3453-4E63-8AEA-04D946EDC0B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663582" y="3056133"/>
              <a:ext cx="553971" cy="308823"/>
            </a:xfrm>
            <a:prstGeom prst="rect">
              <a:avLst/>
            </a:prstGeom>
          </p:spPr>
        </p:pic>
        <p:pic>
          <p:nvPicPr>
            <p:cNvPr id="56" name="Picture 55">
              <a:extLst>
                <a:ext uri="{FF2B5EF4-FFF2-40B4-BE49-F238E27FC236}">
                  <a16:creationId xmlns:a16="http://schemas.microsoft.com/office/drawing/2014/main" id="{A5D77AC2-2568-46BD-8747-3F319609FF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75693" y="3058219"/>
              <a:ext cx="553755" cy="303545"/>
            </a:xfrm>
            <a:prstGeom prst="rect">
              <a:avLst/>
            </a:prstGeom>
          </p:spPr>
        </p:pic>
        <p:pic>
          <p:nvPicPr>
            <p:cNvPr id="17" name="Picture 16" descr="A sign in the dark&#10;&#10;Description automatically generated">
              <a:extLst>
                <a:ext uri="{FF2B5EF4-FFF2-40B4-BE49-F238E27FC236}">
                  <a16:creationId xmlns:a16="http://schemas.microsoft.com/office/drawing/2014/main" id="{593DA2DC-5E9F-487C-A3CE-E9F2690590E9}"/>
                </a:ext>
              </a:extLst>
            </p:cNvPr>
            <p:cNvPicPr>
              <a:picLocks noChangeAspect="1"/>
            </p:cNvPicPr>
            <p:nvPr/>
          </p:nvPicPr>
          <p:blipFill rotWithShape="1">
            <a:blip r:embed="rId19">
              <a:extLst>
                <a:ext uri="{28A0092B-C50C-407E-A947-70E740481C1C}">
                  <a14:useLocalDpi xmlns:a14="http://schemas.microsoft.com/office/drawing/2010/main" val="0"/>
                </a:ext>
              </a:extLst>
            </a:blip>
            <a:srcRect t="18306" b="15808"/>
            <a:stretch/>
          </p:blipFill>
          <p:spPr>
            <a:xfrm>
              <a:off x="1342940" y="3037989"/>
              <a:ext cx="1206021" cy="334132"/>
            </a:xfrm>
            <a:prstGeom prst="rect">
              <a:avLst/>
            </a:prstGeom>
          </p:spPr>
        </p:pic>
      </p:grpSp>
    </p:spTree>
    <p:extLst>
      <p:ext uri="{BB962C8B-B14F-4D97-AF65-F5344CB8AC3E}">
        <p14:creationId xmlns:p14="http://schemas.microsoft.com/office/powerpoint/2010/main" val="178313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right)">
                                      <p:cBhvr>
                                        <p:cTn id="7" dur="500"/>
                                        <p:tgtEl>
                                          <p:spTgt spid="1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wipe(left)">
                                      <p:cBhvr>
                                        <p:cTn id="10"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row: Right 36">
            <a:extLst>
              <a:ext uri="{FF2B5EF4-FFF2-40B4-BE49-F238E27FC236}">
                <a16:creationId xmlns:a16="http://schemas.microsoft.com/office/drawing/2014/main" id="{05AD7C54-D2FF-4542-912A-22609274E10C}"/>
              </a:ext>
            </a:extLst>
          </p:cNvPr>
          <p:cNvSpPr/>
          <p:nvPr/>
        </p:nvSpPr>
        <p:spPr>
          <a:xfrm>
            <a:off x="1125328" y="3964838"/>
            <a:ext cx="10460120" cy="1509204"/>
          </a:xfrm>
          <a:prstGeom prst="rightArrow">
            <a:avLst>
              <a:gd name="adj1" fmla="val 50000"/>
              <a:gd name="adj2" fmla="val 60588"/>
            </a:avLst>
          </a:prstGeom>
          <a:solidFill>
            <a:schemeClr val="accent6">
              <a:lumMod val="20000"/>
              <a:lumOff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pic>
        <p:nvPicPr>
          <p:cNvPr id="6" name="Picture 5">
            <a:extLst>
              <a:ext uri="{FF2B5EF4-FFF2-40B4-BE49-F238E27FC236}">
                <a16:creationId xmlns:a16="http://schemas.microsoft.com/office/drawing/2014/main" id="{9EF638BB-C90A-4B0E-B9AE-6D111A6B3E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7909" y="1462801"/>
            <a:ext cx="2075081" cy="2772897"/>
          </a:xfrm>
          <a:prstGeom prst="rect">
            <a:avLst/>
          </a:prstGeom>
        </p:spPr>
      </p:pic>
      <p:pic>
        <p:nvPicPr>
          <p:cNvPr id="16" name="Picture 15">
            <a:extLst>
              <a:ext uri="{FF2B5EF4-FFF2-40B4-BE49-F238E27FC236}">
                <a16:creationId xmlns:a16="http://schemas.microsoft.com/office/drawing/2014/main" id="{AD56312E-79EF-4497-8E71-EF43E9A798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4659" y="1462801"/>
            <a:ext cx="2073538" cy="2772897"/>
          </a:xfrm>
          <a:prstGeom prst="rect">
            <a:avLst/>
          </a:prstGeom>
        </p:spPr>
      </p:pic>
      <p:pic>
        <p:nvPicPr>
          <p:cNvPr id="22" name="Picture 21">
            <a:extLst>
              <a:ext uri="{FF2B5EF4-FFF2-40B4-BE49-F238E27FC236}">
                <a16:creationId xmlns:a16="http://schemas.microsoft.com/office/drawing/2014/main" id="{4AB6B21D-1716-413C-9F4D-04812FFBA9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12703" y="1462801"/>
            <a:ext cx="2073538" cy="2772897"/>
          </a:xfrm>
          <a:prstGeom prst="rect">
            <a:avLst/>
          </a:prstGeom>
        </p:spPr>
      </p:pic>
      <p:pic>
        <p:nvPicPr>
          <p:cNvPr id="24" name="Picture 23">
            <a:extLst>
              <a:ext uri="{FF2B5EF4-FFF2-40B4-BE49-F238E27FC236}">
                <a16:creationId xmlns:a16="http://schemas.microsoft.com/office/drawing/2014/main" id="{38029EE4-A148-4B70-9788-D75EE5473B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66725" y="1462801"/>
            <a:ext cx="2073538" cy="2772897"/>
          </a:xfrm>
          <a:prstGeom prst="rect">
            <a:avLst/>
          </a:prstGeom>
        </p:spPr>
      </p:pic>
      <p:sp>
        <p:nvSpPr>
          <p:cNvPr id="3" name="Title 2">
            <a:extLst>
              <a:ext uri="{FF2B5EF4-FFF2-40B4-BE49-F238E27FC236}">
                <a16:creationId xmlns:a16="http://schemas.microsoft.com/office/drawing/2014/main" id="{7F5602F5-E6C4-4C18-8FF2-01435E4EF77A}"/>
              </a:ext>
            </a:extLst>
          </p:cNvPr>
          <p:cNvSpPr>
            <a:spLocks noGrp="1"/>
          </p:cNvSpPr>
          <p:nvPr>
            <p:ph type="title"/>
          </p:nvPr>
        </p:nvSpPr>
        <p:spPr/>
        <p:txBody>
          <a:bodyPr/>
          <a:lstStyle/>
          <a:p>
            <a:r>
              <a:rPr lang="en-US" dirty="0"/>
              <a:t>Quick Time to Value Through Phased Adoption</a:t>
            </a:r>
          </a:p>
        </p:txBody>
      </p:sp>
      <p:sp>
        <p:nvSpPr>
          <p:cNvPr id="2" name="Footer Placeholder 1">
            <a:extLst>
              <a:ext uri="{FF2B5EF4-FFF2-40B4-BE49-F238E27FC236}">
                <a16:creationId xmlns:a16="http://schemas.microsoft.com/office/drawing/2014/main" id="{7F0F47EB-C272-4C8A-8FC6-B1DD9E329F61}"/>
              </a:ext>
            </a:extLst>
          </p:cNvPr>
          <p:cNvSpPr>
            <a:spLocks noGrp="1"/>
          </p:cNvSpPr>
          <p:nvPr>
            <p:ph type="ftr" sz="quarter" idx="22"/>
          </p:nvPr>
        </p:nvSpPr>
        <p:spPr/>
        <p:txBody>
          <a:bodyPr/>
          <a:lstStyle/>
          <a:p>
            <a:r>
              <a:rPr lang="en-US" dirty="0"/>
              <a:t>© 2020 AVEVA Group plc and its subsidiaries. All rights reserved.</a:t>
            </a:r>
            <a:endParaRPr lang="en-GB" dirty="0"/>
          </a:p>
        </p:txBody>
      </p:sp>
      <p:sp>
        <p:nvSpPr>
          <p:cNvPr id="12" name="Rectangle: Rounded Corners 11">
            <a:extLst>
              <a:ext uri="{FF2B5EF4-FFF2-40B4-BE49-F238E27FC236}">
                <a16:creationId xmlns:a16="http://schemas.microsoft.com/office/drawing/2014/main" id="{B001943D-5D16-49FC-9333-9A691A32A227}"/>
              </a:ext>
            </a:extLst>
          </p:cNvPr>
          <p:cNvSpPr/>
          <p:nvPr/>
        </p:nvSpPr>
        <p:spPr>
          <a:xfrm>
            <a:off x="1127918" y="5241288"/>
            <a:ext cx="1188720" cy="1005840"/>
          </a:xfrm>
          <a:prstGeom prst="round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User Adoption</a:t>
            </a:r>
          </a:p>
          <a:p>
            <a:pPr algn="ctr"/>
            <a:r>
              <a:rPr lang="en-US" sz="900" dirty="0">
                <a:solidFill>
                  <a:schemeClr val="bg1"/>
                </a:solidFill>
              </a:rPr>
              <a:t>(Culture)</a:t>
            </a:r>
          </a:p>
        </p:txBody>
      </p:sp>
      <p:sp>
        <p:nvSpPr>
          <p:cNvPr id="13" name="TextBox 12">
            <a:extLst>
              <a:ext uri="{FF2B5EF4-FFF2-40B4-BE49-F238E27FC236}">
                <a16:creationId xmlns:a16="http://schemas.microsoft.com/office/drawing/2014/main" id="{79397059-C384-4402-B11F-B69C8538F9C3}"/>
              </a:ext>
            </a:extLst>
          </p:cNvPr>
          <p:cNvSpPr txBox="1"/>
          <p:nvPr/>
        </p:nvSpPr>
        <p:spPr>
          <a:xfrm>
            <a:off x="2327503" y="5236377"/>
            <a:ext cx="2743200" cy="830997"/>
          </a:xfrm>
          <a:prstGeom prst="rect">
            <a:avLst/>
          </a:prstGeom>
          <a:noFill/>
        </p:spPr>
        <p:txBody>
          <a:bodyPr wrap="square" rtlCol="0">
            <a:spAutoFit/>
          </a:bodyPr>
          <a:lstStyle/>
          <a:p>
            <a:pPr algn="l">
              <a:buClr>
                <a:schemeClr val="bg2"/>
              </a:buClr>
            </a:pPr>
            <a:r>
              <a:rPr lang="en-US" sz="1200" dirty="0"/>
              <a:t>Anyone who has used social media or has recorded video and taken pictures on their phone should be familiar with using Teamwork’s concepts.</a:t>
            </a:r>
          </a:p>
        </p:txBody>
      </p:sp>
      <p:sp>
        <p:nvSpPr>
          <p:cNvPr id="14" name="Rectangle: Rounded Corners 13">
            <a:extLst>
              <a:ext uri="{FF2B5EF4-FFF2-40B4-BE49-F238E27FC236}">
                <a16:creationId xmlns:a16="http://schemas.microsoft.com/office/drawing/2014/main" id="{6C7BF1A0-2868-4E2F-9C2C-7D80D68DD0AB}"/>
              </a:ext>
            </a:extLst>
          </p:cNvPr>
          <p:cNvSpPr/>
          <p:nvPr/>
        </p:nvSpPr>
        <p:spPr>
          <a:xfrm>
            <a:off x="5605802" y="5241288"/>
            <a:ext cx="1463040" cy="1005840"/>
          </a:xfrm>
          <a:prstGeom prst="roundRect">
            <a:avLst/>
          </a:prstGeom>
          <a:solidFill>
            <a:schemeClr val="bg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Implementation</a:t>
            </a:r>
          </a:p>
          <a:p>
            <a:pPr algn="ctr"/>
            <a:r>
              <a:rPr lang="en-US" sz="900" dirty="0">
                <a:solidFill>
                  <a:schemeClr val="bg1"/>
                </a:solidFill>
              </a:rPr>
              <a:t>(Technical Requirements)</a:t>
            </a:r>
          </a:p>
        </p:txBody>
      </p:sp>
      <p:sp>
        <p:nvSpPr>
          <p:cNvPr id="15" name="TextBox 14">
            <a:extLst>
              <a:ext uri="{FF2B5EF4-FFF2-40B4-BE49-F238E27FC236}">
                <a16:creationId xmlns:a16="http://schemas.microsoft.com/office/drawing/2014/main" id="{5670BF24-573A-4A03-B8B6-B08EDECAD138}"/>
              </a:ext>
            </a:extLst>
          </p:cNvPr>
          <p:cNvSpPr txBox="1"/>
          <p:nvPr/>
        </p:nvSpPr>
        <p:spPr>
          <a:xfrm>
            <a:off x="7109517" y="5236377"/>
            <a:ext cx="3508176" cy="1015663"/>
          </a:xfrm>
          <a:prstGeom prst="rect">
            <a:avLst/>
          </a:prstGeom>
          <a:noFill/>
        </p:spPr>
        <p:txBody>
          <a:bodyPr wrap="square" rtlCol="0">
            <a:spAutoFit/>
          </a:bodyPr>
          <a:lstStyle/>
          <a:p>
            <a:pPr algn="l">
              <a:buClr>
                <a:schemeClr val="bg2"/>
              </a:buClr>
            </a:pPr>
            <a:r>
              <a:rPr lang="en-US" sz="1200" dirty="0"/>
              <a:t>Teamwork is Software-as-a-Service. No installation required beyond downloading the app onto mobile devices.  Setup is completed through a configuration methodology to define equipment structures, create content categories and add users.</a:t>
            </a:r>
          </a:p>
        </p:txBody>
      </p:sp>
      <p:grpSp>
        <p:nvGrpSpPr>
          <p:cNvPr id="9" name="Group 8">
            <a:extLst>
              <a:ext uri="{FF2B5EF4-FFF2-40B4-BE49-F238E27FC236}">
                <a16:creationId xmlns:a16="http://schemas.microsoft.com/office/drawing/2014/main" id="{A19FA282-E295-496E-B25A-A4F7AE799E45}"/>
              </a:ext>
            </a:extLst>
          </p:cNvPr>
          <p:cNvGrpSpPr/>
          <p:nvPr/>
        </p:nvGrpSpPr>
        <p:grpSpPr>
          <a:xfrm>
            <a:off x="6000032" y="4404927"/>
            <a:ext cx="1856703" cy="430847"/>
            <a:chOff x="5793478" y="2956182"/>
            <a:chExt cx="4433914" cy="1133362"/>
          </a:xfrm>
        </p:grpSpPr>
        <p:sp>
          <p:nvSpPr>
            <p:cNvPr id="62" name="Google Shape;384;p12">
              <a:extLst>
                <a:ext uri="{FF2B5EF4-FFF2-40B4-BE49-F238E27FC236}">
                  <a16:creationId xmlns:a16="http://schemas.microsoft.com/office/drawing/2014/main" id="{C7549A4C-9A32-4A6D-ADA5-9FDA18066EB3}"/>
                </a:ext>
              </a:extLst>
            </p:cNvPr>
            <p:cNvSpPr txBox="1"/>
            <p:nvPr/>
          </p:nvSpPr>
          <p:spPr>
            <a:xfrm>
              <a:off x="6671519" y="2956182"/>
              <a:ext cx="3555873" cy="113336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b="1" i="0" u="none" strike="noStrike" cap="none" dirty="0">
                  <a:solidFill>
                    <a:srgbClr val="333B48"/>
                  </a:solidFill>
                  <a:ea typeface="Avenir"/>
                  <a:cs typeface="Avenir"/>
                  <a:sym typeface="Avenir"/>
                </a:rPr>
                <a:t>Curate &amp; Build</a:t>
              </a:r>
              <a:br>
                <a:rPr lang="en-US" sz="1100" b="1" i="0" u="none" strike="noStrike" cap="none" dirty="0">
                  <a:solidFill>
                    <a:srgbClr val="333B48"/>
                  </a:solidFill>
                  <a:ea typeface="Avenir"/>
                  <a:cs typeface="Avenir"/>
                  <a:sym typeface="Avenir"/>
                </a:rPr>
              </a:br>
              <a:r>
                <a:rPr lang="en-US" sz="1100" b="1" i="0" u="none" strike="noStrike" cap="none" dirty="0">
                  <a:solidFill>
                    <a:srgbClr val="333B48"/>
                  </a:solidFill>
                  <a:ea typeface="Avenir"/>
                  <a:cs typeface="Avenir"/>
                  <a:sym typeface="Avenir"/>
                </a:rPr>
                <a:t>Digital Knowledge</a:t>
              </a:r>
              <a:endParaRPr sz="700" dirty="0"/>
            </a:p>
          </p:txBody>
        </p:sp>
        <p:grpSp>
          <p:nvGrpSpPr>
            <p:cNvPr id="63" name="Google Shape;385;p12">
              <a:extLst>
                <a:ext uri="{FF2B5EF4-FFF2-40B4-BE49-F238E27FC236}">
                  <a16:creationId xmlns:a16="http://schemas.microsoft.com/office/drawing/2014/main" id="{69D7B105-D935-404A-BA87-CC36D9941795}"/>
                </a:ext>
              </a:extLst>
            </p:cNvPr>
            <p:cNvGrpSpPr/>
            <p:nvPr/>
          </p:nvGrpSpPr>
          <p:grpSpPr>
            <a:xfrm>
              <a:off x="5793478" y="3040828"/>
              <a:ext cx="880693" cy="964068"/>
              <a:chOff x="11201401" y="6964467"/>
              <a:chExt cx="2251577" cy="2464732"/>
            </a:xfrm>
          </p:grpSpPr>
          <p:sp>
            <p:nvSpPr>
              <p:cNvPr id="75" name="Google Shape;386;p12">
                <a:extLst>
                  <a:ext uri="{FF2B5EF4-FFF2-40B4-BE49-F238E27FC236}">
                    <a16:creationId xmlns:a16="http://schemas.microsoft.com/office/drawing/2014/main" id="{F8DFE2AD-8A82-4950-874A-5B0F2DECAEBF}"/>
                  </a:ext>
                </a:extLst>
              </p:cNvPr>
              <p:cNvSpPr/>
              <p:nvPr/>
            </p:nvSpPr>
            <p:spPr>
              <a:xfrm>
                <a:off x="11201401" y="6964467"/>
                <a:ext cx="2251577" cy="2464732"/>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ea typeface="Calibri"/>
                  <a:cs typeface="Calibri"/>
                  <a:sym typeface="Calibri"/>
                </a:endParaRPr>
              </a:p>
            </p:txBody>
          </p:sp>
          <p:pic>
            <p:nvPicPr>
              <p:cNvPr id="76" name="Google Shape;387;p12">
                <a:extLst>
                  <a:ext uri="{FF2B5EF4-FFF2-40B4-BE49-F238E27FC236}">
                    <a16:creationId xmlns:a16="http://schemas.microsoft.com/office/drawing/2014/main" id="{A07D47A4-41FD-4410-9F31-662DE4D37697}"/>
                  </a:ext>
                </a:extLst>
              </p:cNvPr>
              <p:cNvPicPr preferRelativeResize="0"/>
              <p:nvPr/>
            </p:nvPicPr>
            <p:blipFill rotWithShape="1">
              <a:blip r:embed="rId7">
                <a:alphaModFix/>
              </a:blip>
              <a:srcRect/>
              <a:stretch/>
            </p:blipFill>
            <p:spPr>
              <a:xfrm>
                <a:off x="11393718" y="7263359"/>
                <a:ext cx="1866943" cy="1866944"/>
              </a:xfrm>
              <a:prstGeom prst="rect">
                <a:avLst/>
              </a:prstGeom>
              <a:noFill/>
              <a:ln>
                <a:noFill/>
              </a:ln>
            </p:spPr>
          </p:pic>
        </p:grpSp>
      </p:grpSp>
      <p:grpSp>
        <p:nvGrpSpPr>
          <p:cNvPr id="10" name="Group 9">
            <a:extLst>
              <a:ext uri="{FF2B5EF4-FFF2-40B4-BE49-F238E27FC236}">
                <a16:creationId xmlns:a16="http://schemas.microsoft.com/office/drawing/2014/main" id="{C7E93CBB-B455-4DDD-B295-8F9709C7877F}"/>
              </a:ext>
            </a:extLst>
          </p:cNvPr>
          <p:cNvGrpSpPr/>
          <p:nvPr/>
        </p:nvGrpSpPr>
        <p:grpSpPr>
          <a:xfrm>
            <a:off x="1267232" y="4404927"/>
            <a:ext cx="1899396" cy="461624"/>
            <a:chOff x="4209065" y="1935891"/>
            <a:chExt cx="4535868" cy="1214322"/>
          </a:xfrm>
        </p:grpSpPr>
        <p:sp>
          <p:nvSpPr>
            <p:cNvPr id="64" name="Google Shape;388;p12">
              <a:extLst>
                <a:ext uri="{FF2B5EF4-FFF2-40B4-BE49-F238E27FC236}">
                  <a16:creationId xmlns:a16="http://schemas.microsoft.com/office/drawing/2014/main" id="{4F9C282B-575E-404E-822B-08786BA978F8}"/>
                </a:ext>
              </a:extLst>
            </p:cNvPr>
            <p:cNvSpPr txBox="1"/>
            <p:nvPr/>
          </p:nvSpPr>
          <p:spPr>
            <a:xfrm>
              <a:off x="5086896" y="1935891"/>
              <a:ext cx="3658037" cy="1214322"/>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200" b="1" i="0" u="none" strike="noStrike" cap="none" dirty="0">
                  <a:solidFill>
                    <a:srgbClr val="333B48"/>
                  </a:solidFill>
                  <a:ea typeface="Avenir"/>
                  <a:cs typeface="Avenir"/>
                  <a:sym typeface="Avenir"/>
                </a:rPr>
                <a:t>Communication &amp;</a:t>
              </a:r>
              <a:br>
                <a:rPr lang="en-US" sz="1200" b="1" i="0" u="none" strike="noStrike" cap="none" dirty="0">
                  <a:solidFill>
                    <a:srgbClr val="333B48"/>
                  </a:solidFill>
                  <a:ea typeface="Avenir"/>
                  <a:cs typeface="Avenir"/>
                  <a:sym typeface="Avenir"/>
                </a:rPr>
              </a:br>
              <a:r>
                <a:rPr lang="en-US" sz="1200" b="1" i="0" u="none" strike="noStrike" cap="none" dirty="0">
                  <a:solidFill>
                    <a:srgbClr val="333B48"/>
                  </a:solidFill>
                  <a:ea typeface="Avenir"/>
                  <a:cs typeface="Avenir"/>
                  <a:sym typeface="Avenir"/>
                </a:rPr>
                <a:t>Daily Collaboration</a:t>
              </a:r>
              <a:endParaRPr sz="800" dirty="0"/>
            </a:p>
          </p:txBody>
        </p:sp>
        <p:grpSp>
          <p:nvGrpSpPr>
            <p:cNvPr id="66" name="Google Shape;390;p12">
              <a:extLst>
                <a:ext uri="{FF2B5EF4-FFF2-40B4-BE49-F238E27FC236}">
                  <a16:creationId xmlns:a16="http://schemas.microsoft.com/office/drawing/2014/main" id="{9C9860CA-BCB8-4345-835D-1463F5F42EC8}"/>
                </a:ext>
              </a:extLst>
            </p:cNvPr>
            <p:cNvGrpSpPr/>
            <p:nvPr/>
          </p:nvGrpSpPr>
          <p:grpSpPr>
            <a:xfrm>
              <a:off x="4209065" y="2061015"/>
              <a:ext cx="880693" cy="964068"/>
              <a:chOff x="6897259" y="8331199"/>
              <a:chExt cx="2025126" cy="2216843"/>
            </a:xfrm>
          </p:grpSpPr>
          <p:sp>
            <p:nvSpPr>
              <p:cNvPr id="73" name="Google Shape;391;p12">
                <a:extLst>
                  <a:ext uri="{FF2B5EF4-FFF2-40B4-BE49-F238E27FC236}">
                    <a16:creationId xmlns:a16="http://schemas.microsoft.com/office/drawing/2014/main" id="{12E7D184-3905-477F-B0AC-2E8A46EE6FA5}"/>
                  </a:ext>
                </a:extLst>
              </p:cNvPr>
              <p:cNvSpPr/>
              <p:nvPr/>
            </p:nvSpPr>
            <p:spPr>
              <a:xfrm>
                <a:off x="6897259" y="8331199"/>
                <a:ext cx="2025126" cy="221684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ea typeface="Calibri"/>
                  <a:cs typeface="Calibri"/>
                  <a:sym typeface="Calibri"/>
                </a:endParaRPr>
              </a:p>
            </p:txBody>
          </p:sp>
          <p:pic>
            <p:nvPicPr>
              <p:cNvPr id="74" name="Google Shape;392;p12">
                <a:extLst>
                  <a:ext uri="{FF2B5EF4-FFF2-40B4-BE49-F238E27FC236}">
                    <a16:creationId xmlns:a16="http://schemas.microsoft.com/office/drawing/2014/main" id="{C66E58D4-C669-4E93-8CD3-4C45E27F5854}"/>
                  </a:ext>
                </a:extLst>
              </p:cNvPr>
              <p:cNvPicPr preferRelativeResize="0"/>
              <p:nvPr/>
            </p:nvPicPr>
            <p:blipFill rotWithShape="1">
              <a:blip r:embed="rId8">
                <a:alphaModFix/>
              </a:blip>
              <a:srcRect/>
              <a:stretch/>
            </p:blipFill>
            <p:spPr>
              <a:xfrm>
                <a:off x="7114760" y="8605452"/>
                <a:ext cx="1590128" cy="1668333"/>
              </a:xfrm>
              <a:prstGeom prst="rect">
                <a:avLst/>
              </a:prstGeom>
              <a:noFill/>
              <a:ln>
                <a:noFill/>
              </a:ln>
            </p:spPr>
          </p:pic>
        </p:grpSp>
      </p:grpSp>
      <p:grpSp>
        <p:nvGrpSpPr>
          <p:cNvPr id="11" name="Group 10">
            <a:extLst>
              <a:ext uri="{FF2B5EF4-FFF2-40B4-BE49-F238E27FC236}">
                <a16:creationId xmlns:a16="http://schemas.microsoft.com/office/drawing/2014/main" id="{02FCDC70-C541-48FF-BD59-84CC609E9774}"/>
              </a:ext>
            </a:extLst>
          </p:cNvPr>
          <p:cNvGrpSpPr/>
          <p:nvPr/>
        </p:nvGrpSpPr>
        <p:grpSpPr>
          <a:xfrm>
            <a:off x="3657455" y="4404927"/>
            <a:ext cx="1804238" cy="461624"/>
            <a:chOff x="1686147" y="1906359"/>
            <a:chExt cx="4308625" cy="1214319"/>
          </a:xfrm>
        </p:grpSpPr>
        <p:sp>
          <p:nvSpPr>
            <p:cNvPr id="65" name="Google Shape;389;p12">
              <a:extLst>
                <a:ext uri="{FF2B5EF4-FFF2-40B4-BE49-F238E27FC236}">
                  <a16:creationId xmlns:a16="http://schemas.microsoft.com/office/drawing/2014/main" id="{59415C51-5F81-485F-AA45-236EDFFC894B}"/>
                </a:ext>
              </a:extLst>
            </p:cNvPr>
            <p:cNvSpPr txBox="1"/>
            <p:nvPr/>
          </p:nvSpPr>
          <p:spPr>
            <a:xfrm>
              <a:off x="2585177" y="1906359"/>
              <a:ext cx="3409595" cy="12143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200" b="1" i="0" u="none" strike="noStrike" cap="none" dirty="0">
                  <a:solidFill>
                    <a:srgbClr val="333B48"/>
                  </a:solidFill>
                  <a:ea typeface="Avenir"/>
                  <a:cs typeface="Avenir"/>
                  <a:sym typeface="Avenir"/>
                </a:rPr>
                <a:t>Issue Identification</a:t>
              </a:r>
              <a:br>
                <a:rPr lang="en-US" sz="1200" b="1" i="0" u="none" strike="noStrike" cap="none" dirty="0">
                  <a:solidFill>
                    <a:srgbClr val="333B48"/>
                  </a:solidFill>
                  <a:ea typeface="Avenir"/>
                  <a:cs typeface="Avenir"/>
                  <a:sym typeface="Avenir"/>
                </a:rPr>
              </a:br>
              <a:r>
                <a:rPr lang="en-US" sz="1200" b="1" i="0" u="none" strike="noStrike" cap="none" dirty="0">
                  <a:solidFill>
                    <a:srgbClr val="333B48"/>
                  </a:solidFill>
                  <a:ea typeface="Avenir"/>
                  <a:cs typeface="Avenir"/>
                  <a:sym typeface="Avenir"/>
                </a:rPr>
                <a:t>&amp; Management</a:t>
              </a:r>
              <a:endParaRPr sz="800" dirty="0"/>
            </a:p>
          </p:txBody>
        </p:sp>
        <p:grpSp>
          <p:nvGrpSpPr>
            <p:cNvPr id="67" name="Google Shape;393;p12">
              <a:extLst>
                <a:ext uri="{FF2B5EF4-FFF2-40B4-BE49-F238E27FC236}">
                  <a16:creationId xmlns:a16="http://schemas.microsoft.com/office/drawing/2014/main" id="{B8E77FCC-39DF-4206-B360-E8BE723DC1A0}"/>
                </a:ext>
              </a:extLst>
            </p:cNvPr>
            <p:cNvGrpSpPr/>
            <p:nvPr/>
          </p:nvGrpSpPr>
          <p:grpSpPr>
            <a:xfrm>
              <a:off x="1686147" y="2031485"/>
              <a:ext cx="880693" cy="964068"/>
              <a:chOff x="6815788" y="4572675"/>
              <a:chExt cx="2025126" cy="2216843"/>
            </a:xfrm>
          </p:grpSpPr>
          <p:sp>
            <p:nvSpPr>
              <p:cNvPr id="71" name="Google Shape;394;p12">
                <a:extLst>
                  <a:ext uri="{FF2B5EF4-FFF2-40B4-BE49-F238E27FC236}">
                    <a16:creationId xmlns:a16="http://schemas.microsoft.com/office/drawing/2014/main" id="{038FBEA7-F108-4F6E-84F5-7CC93EABA038}"/>
                  </a:ext>
                </a:extLst>
              </p:cNvPr>
              <p:cNvSpPr/>
              <p:nvPr/>
            </p:nvSpPr>
            <p:spPr>
              <a:xfrm>
                <a:off x="6815788" y="4572675"/>
                <a:ext cx="2025126" cy="221684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ea typeface="Calibri"/>
                  <a:cs typeface="Calibri"/>
                  <a:sym typeface="Calibri"/>
                </a:endParaRPr>
              </a:p>
            </p:txBody>
          </p:sp>
          <p:pic>
            <p:nvPicPr>
              <p:cNvPr id="72" name="Google Shape;395;p12">
                <a:extLst>
                  <a:ext uri="{FF2B5EF4-FFF2-40B4-BE49-F238E27FC236}">
                    <a16:creationId xmlns:a16="http://schemas.microsoft.com/office/drawing/2014/main" id="{7653CA16-A9F8-4ADF-8977-206E73C68198}"/>
                  </a:ext>
                </a:extLst>
              </p:cNvPr>
              <p:cNvPicPr preferRelativeResize="0"/>
              <p:nvPr/>
            </p:nvPicPr>
            <p:blipFill rotWithShape="1">
              <a:blip r:embed="rId9">
                <a:alphaModFix/>
              </a:blip>
              <a:srcRect/>
              <a:stretch/>
            </p:blipFill>
            <p:spPr>
              <a:xfrm>
                <a:off x="6963929" y="4851450"/>
                <a:ext cx="1728848" cy="1659297"/>
              </a:xfrm>
              <a:prstGeom prst="rect">
                <a:avLst/>
              </a:prstGeom>
              <a:noFill/>
              <a:ln>
                <a:noFill/>
              </a:ln>
            </p:spPr>
          </p:pic>
        </p:grpSp>
      </p:grpSp>
      <p:grpSp>
        <p:nvGrpSpPr>
          <p:cNvPr id="8" name="Group 7">
            <a:extLst>
              <a:ext uri="{FF2B5EF4-FFF2-40B4-BE49-F238E27FC236}">
                <a16:creationId xmlns:a16="http://schemas.microsoft.com/office/drawing/2014/main" id="{F69DCDD7-3C40-4D96-96CC-C2B638219C76}"/>
              </a:ext>
            </a:extLst>
          </p:cNvPr>
          <p:cNvGrpSpPr/>
          <p:nvPr/>
        </p:nvGrpSpPr>
        <p:grpSpPr>
          <a:xfrm>
            <a:off x="8356439" y="4404927"/>
            <a:ext cx="1795362" cy="430847"/>
            <a:chOff x="8002685" y="2315257"/>
            <a:chExt cx="4287424" cy="1133358"/>
          </a:xfrm>
        </p:grpSpPr>
        <p:sp>
          <p:nvSpPr>
            <p:cNvPr id="61" name="Google Shape;383;p12">
              <a:extLst>
                <a:ext uri="{FF2B5EF4-FFF2-40B4-BE49-F238E27FC236}">
                  <a16:creationId xmlns:a16="http://schemas.microsoft.com/office/drawing/2014/main" id="{752AAD87-6722-47FE-8905-4567AEB5FAD3}"/>
                </a:ext>
              </a:extLst>
            </p:cNvPr>
            <p:cNvSpPr txBox="1"/>
            <p:nvPr/>
          </p:nvSpPr>
          <p:spPr>
            <a:xfrm>
              <a:off x="8880517" y="2315257"/>
              <a:ext cx="3409592" cy="113335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100" b="1" i="0" u="none" strike="noStrike" cap="none" dirty="0">
                  <a:solidFill>
                    <a:srgbClr val="333B48"/>
                  </a:solidFill>
                  <a:ea typeface="Avenir"/>
                  <a:cs typeface="Avenir"/>
                  <a:sym typeface="Avenir"/>
                </a:rPr>
                <a:t>Implement Skills Development</a:t>
              </a:r>
              <a:endParaRPr sz="700" dirty="0"/>
            </a:p>
          </p:txBody>
        </p:sp>
        <p:grpSp>
          <p:nvGrpSpPr>
            <p:cNvPr id="68" name="Google Shape;396;p12">
              <a:extLst>
                <a:ext uri="{FF2B5EF4-FFF2-40B4-BE49-F238E27FC236}">
                  <a16:creationId xmlns:a16="http://schemas.microsoft.com/office/drawing/2014/main" id="{078A91B3-CC98-4C8F-A4AD-3FF9F3E6284F}"/>
                </a:ext>
              </a:extLst>
            </p:cNvPr>
            <p:cNvGrpSpPr/>
            <p:nvPr/>
          </p:nvGrpSpPr>
          <p:grpSpPr>
            <a:xfrm>
              <a:off x="8002685" y="2399905"/>
              <a:ext cx="880693" cy="964068"/>
              <a:chOff x="17006459" y="4495799"/>
              <a:chExt cx="2025126" cy="2216843"/>
            </a:xfrm>
          </p:grpSpPr>
          <p:sp>
            <p:nvSpPr>
              <p:cNvPr id="69" name="Google Shape;397;p12">
                <a:extLst>
                  <a:ext uri="{FF2B5EF4-FFF2-40B4-BE49-F238E27FC236}">
                    <a16:creationId xmlns:a16="http://schemas.microsoft.com/office/drawing/2014/main" id="{AE33C86B-9D5D-494B-8DA4-C878DB3335CE}"/>
                  </a:ext>
                </a:extLst>
              </p:cNvPr>
              <p:cNvSpPr/>
              <p:nvPr/>
            </p:nvSpPr>
            <p:spPr>
              <a:xfrm>
                <a:off x="17006459" y="4495799"/>
                <a:ext cx="2025126" cy="2216843"/>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chemeClr val="lt1"/>
                  </a:solidFill>
                  <a:ea typeface="Calibri"/>
                  <a:cs typeface="Calibri"/>
                  <a:sym typeface="Calibri"/>
                </a:endParaRPr>
              </a:p>
            </p:txBody>
          </p:sp>
          <p:pic>
            <p:nvPicPr>
              <p:cNvPr id="70" name="Google Shape;398;p12">
                <a:extLst>
                  <a:ext uri="{FF2B5EF4-FFF2-40B4-BE49-F238E27FC236}">
                    <a16:creationId xmlns:a16="http://schemas.microsoft.com/office/drawing/2014/main" id="{AA18BD52-2C60-4EBF-A6AB-558FBD743A27}"/>
                  </a:ext>
                </a:extLst>
              </p:cNvPr>
              <p:cNvPicPr preferRelativeResize="0"/>
              <p:nvPr/>
            </p:nvPicPr>
            <p:blipFill rotWithShape="1">
              <a:blip r:embed="rId10">
                <a:alphaModFix/>
              </a:blip>
              <a:srcRect/>
              <a:stretch/>
            </p:blipFill>
            <p:spPr>
              <a:xfrm>
                <a:off x="17249782" y="4865927"/>
                <a:ext cx="1538479" cy="1476587"/>
              </a:xfrm>
              <a:prstGeom prst="rect">
                <a:avLst/>
              </a:prstGeom>
              <a:noFill/>
              <a:ln>
                <a:noFill/>
              </a:ln>
            </p:spPr>
          </p:pic>
        </p:grpSp>
      </p:grpSp>
      <p:sp>
        <p:nvSpPr>
          <p:cNvPr id="18" name="TextBox 17">
            <a:extLst>
              <a:ext uri="{FF2B5EF4-FFF2-40B4-BE49-F238E27FC236}">
                <a16:creationId xmlns:a16="http://schemas.microsoft.com/office/drawing/2014/main" id="{E88DD908-466A-4963-A48B-FD67BD4B9782}"/>
              </a:ext>
            </a:extLst>
          </p:cNvPr>
          <p:cNvSpPr txBox="1"/>
          <p:nvPr/>
        </p:nvSpPr>
        <p:spPr>
          <a:xfrm>
            <a:off x="1186035" y="4833821"/>
            <a:ext cx="587020" cy="246221"/>
          </a:xfrm>
          <a:prstGeom prst="rect">
            <a:avLst/>
          </a:prstGeom>
          <a:noFill/>
        </p:spPr>
        <p:txBody>
          <a:bodyPr wrap="none" rtlCol="0">
            <a:spAutoFit/>
          </a:bodyPr>
          <a:lstStyle/>
          <a:p>
            <a:pPr algn="l">
              <a:buClr>
                <a:schemeClr val="bg2"/>
              </a:buClr>
            </a:pPr>
            <a:r>
              <a:rPr lang="en-US" sz="1000" dirty="0"/>
              <a:t>Phase 1</a:t>
            </a:r>
          </a:p>
        </p:txBody>
      </p:sp>
      <p:sp>
        <p:nvSpPr>
          <p:cNvPr id="19" name="TextBox 18">
            <a:extLst>
              <a:ext uri="{FF2B5EF4-FFF2-40B4-BE49-F238E27FC236}">
                <a16:creationId xmlns:a16="http://schemas.microsoft.com/office/drawing/2014/main" id="{5528A2D9-F2EC-4BC0-AE07-A480BC430064}"/>
              </a:ext>
            </a:extLst>
          </p:cNvPr>
          <p:cNvSpPr txBox="1"/>
          <p:nvPr/>
        </p:nvSpPr>
        <p:spPr>
          <a:xfrm>
            <a:off x="5908673" y="4833821"/>
            <a:ext cx="587020" cy="246221"/>
          </a:xfrm>
          <a:prstGeom prst="rect">
            <a:avLst/>
          </a:prstGeom>
          <a:noFill/>
        </p:spPr>
        <p:txBody>
          <a:bodyPr wrap="none" rtlCol="0">
            <a:spAutoFit/>
          </a:bodyPr>
          <a:lstStyle/>
          <a:p>
            <a:pPr algn="l">
              <a:buClr>
                <a:schemeClr val="bg2"/>
              </a:buClr>
            </a:pPr>
            <a:r>
              <a:rPr lang="en-US" sz="1000" dirty="0"/>
              <a:t>Phase 2</a:t>
            </a:r>
          </a:p>
        </p:txBody>
      </p:sp>
      <p:sp>
        <p:nvSpPr>
          <p:cNvPr id="21" name="TextBox 20">
            <a:extLst>
              <a:ext uri="{FF2B5EF4-FFF2-40B4-BE49-F238E27FC236}">
                <a16:creationId xmlns:a16="http://schemas.microsoft.com/office/drawing/2014/main" id="{51F8C0C9-4EE1-4760-A68E-D43343192637}"/>
              </a:ext>
            </a:extLst>
          </p:cNvPr>
          <p:cNvSpPr txBox="1"/>
          <p:nvPr/>
        </p:nvSpPr>
        <p:spPr>
          <a:xfrm>
            <a:off x="8252846" y="4829973"/>
            <a:ext cx="607859" cy="253916"/>
          </a:xfrm>
          <a:prstGeom prst="rect">
            <a:avLst/>
          </a:prstGeom>
          <a:noFill/>
        </p:spPr>
        <p:txBody>
          <a:bodyPr wrap="none" rtlCol="0">
            <a:spAutoFit/>
          </a:bodyPr>
          <a:lstStyle/>
          <a:p>
            <a:pPr algn="l">
              <a:buClr>
                <a:schemeClr val="bg2"/>
              </a:buClr>
            </a:pPr>
            <a:r>
              <a:rPr lang="en-US" sz="1050" dirty="0"/>
              <a:t>Phase 3</a:t>
            </a:r>
          </a:p>
        </p:txBody>
      </p:sp>
      <p:cxnSp>
        <p:nvCxnSpPr>
          <p:cNvPr id="34" name="Straight Connector 33">
            <a:extLst>
              <a:ext uri="{FF2B5EF4-FFF2-40B4-BE49-F238E27FC236}">
                <a16:creationId xmlns:a16="http://schemas.microsoft.com/office/drawing/2014/main" id="{3A62A034-9699-45F2-BC6B-59B832E7CE5E}"/>
              </a:ext>
            </a:extLst>
          </p:cNvPr>
          <p:cNvCxnSpPr>
            <a:stCxn id="18" idx="3"/>
            <a:endCxn id="19" idx="1"/>
          </p:cNvCxnSpPr>
          <p:nvPr/>
        </p:nvCxnSpPr>
        <p:spPr>
          <a:xfrm>
            <a:off x="1773055" y="4956932"/>
            <a:ext cx="41356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39708A-42D1-42E3-B27C-F1EB357323C3}"/>
              </a:ext>
            </a:extLst>
          </p:cNvPr>
          <p:cNvCxnSpPr>
            <a:stCxn id="19" idx="3"/>
            <a:endCxn id="21" idx="1"/>
          </p:cNvCxnSpPr>
          <p:nvPr/>
        </p:nvCxnSpPr>
        <p:spPr>
          <a:xfrm flipV="1">
            <a:off x="6495693" y="4956931"/>
            <a:ext cx="175715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C91304F-47B3-4303-A6F2-E4D9E1312EBE}"/>
              </a:ext>
            </a:extLst>
          </p:cNvPr>
          <p:cNvCxnSpPr/>
          <p:nvPr/>
        </p:nvCxnSpPr>
        <p:spPr>
          <a:xfrm>
            <a:off x="8860705" y="4956931"/>
            <a:ext cx="158262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02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2" grpId="0" animBg="1"/>
      <p:bldP spid="13" grpId="0"/>
      <p:bldP spid="14" grpId="0" animBg="1"/>
      <p:bldP spid="15" grpId="0"/>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7B140E7-A32F-467A-A2C1-61275FCD38FC}"/>
              </a:ext>
            </a:extLst>
          </p:cNvPr>
          <p:cNvSpPr>
            <a:spLocks noGrp="1"/>
          </p:cNvSpPr>
          <p:nvPr>
            <p:ph type="title"/>
          </p:nvPr>
        </p:nvSpPr>
        <p:spPr>
          <a:xfrm>
            <a:off x="612648" y="585216"/>
            <a:ext cx="5024988" cy="804672"/>
          </a:xfrm>
        </p:spPr>
        <p:txBody>
          <a:bodyPr/>
          <a:lstStyle/>
          <a:p>
            <a:r>
              <a:rPr lang="en-US" dirty="0"/>
              <a:t>Digital Transformation with AVEVA Teamwork</a:t>
            </a:r>
          </a:p>
        </p:txBody>
      </p:sp>
      <p:sp>
        <p:nvSpPr>
          <p:cNvPr id="2" name="Footer Placeholder 1">
            <a:extLst>
              <a:ext uri="{FF2B5EF4-FFF2-40B4-BE49-F238E27FC236}">
                <a16:creationId xmlns:a16="http://schemas.microsoft.com/office/drawing/2014/main" id="{2379CC88-EE5A-435A-B9FB-2E72E2BCFD53}"/>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lumMod val="50000"/>
                  </a:srgbClr>
                </a:solidFill>
                <a:effectLst/>
                <a:uLnTx/>
                <a:uFillTx/>
                <a:latin typeface="Calibri"/>
                <a:ea typeface="+mn-ea"/>
                <a:cs typeface="+mn-cs"/>
              </a:rPr>
              <a:t>© 2020 AVEVA Group plc and its subsidiaries. All rights reserved.</a:t>
            </a:r>
            <a:endParaRPr kumimoji="0" lang="en-GB" sz="7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0DAD81F-18D9-42FF-8A84-1936DE0511FA}"/>
              </a:ext>
            </a:extLst>
          </p:cNvPr>
          <p:cNvGrpSpPr/>
          <p:nvPr/>
        </p:nvGrpSpPr>
        <p:grpSpPr>
          <a:xfrm>
            <a:off x="2868082" y="2002817"/>
            <a:ext cx="2011680" cy="1828800"/>
            <a:chOff x="3324171" y="1999126"/>
            <a:chExt cx="2651760" cy="3130385"/>
          </a:xfrm>
        </p:grpSpPr>
        <p:sp>
          <p:nvSpPr>
            <p:cNvPr id="19" name="Google Shape;346;p11">
              <a:extLst>
                <a:ext uri="{FF2B5EF4-FFF2-40B4-BE49-F238E27FC236}">
                  <a16:creationId xmlns:a16="http://schemas.microsoft.com/office/drawing/2014/main" id="{B3185528-6EF0-4FAE-88D0-82D28EAF5EAC}"/>
                </a:ext>
              </a:extLst>
            </p:cNvPr>
            <p:cNvSpPr/>
            <p:nvPr/>
          </p:nvSpPr>
          <p:spPr>
            <a:xfrm>
              <a:off x="3483969" y="1999126"/>
              <a:ext cx="2333462" cy="2432631"/>
            </a:xfrm>
            <a:prstGeom prst="rect">
              <a:avLst/>
            </a:prstGeom>
            <a:solidFill>
              <a:schemeClr val="tx2"/>
            </a:solidFill>
            <a:ln>
              <a:noFill/>
            </a:ln>
            <a:effectLst>
              <a:outerShdw blurRad="50800" dist="38100" dir="2700000" algn="tl" rotWithShape="0">
                <a:srgbClr val="000000">
                  <a:alpha val="40000"/>
                </a:srgbClr>
              </a:outerShdw>
            </a:effectLst>
          </p:spPr>
          <p:txBody>
            <a:bodyPr spcFirstLastPara="1" wrap="square" lIns="50775" tIns="50775" rIns="50775" bIns="507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venir"/>
                <a:ea typeface="Avenir"/>
                <a:cs typeface="Avenir"/>
                <a:sym typeface="Avenir"/>
              </a:endParaRPr>
            </a:p>
          </p:txBody>
        </p:sp>
        <p:sp>
          <p:nvSpPr>
            <p:cNvPr id="5" name="Google Shape;326;p10">
              <a:extLst>
                <a:ext uri="{FF2B5EF4-FFF2-40B4-BE49-F238E27FC236}">
                  <a16:creationId xmlns:a16="http://schemas.microsoft.com/office/drawing/2014/main" id="{B7037E57-0FFF-4C7F-BC58-8C287A3B85ED}"/>
                </a:ext>
              </a:extLst>
            </p:cNvPr>
            <p:cNvSpPr txBox="1"/>
            <p:nvPr/>
          </p:nvSpPr>
          <p:spPr>
            <a:xfrm>
              <a:off x="3736300" y="2301041"/>
              <a:ext cx="1828800" cy="18288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BC11FF"/>
                </a:buClr>
                <a:buSzPts val="8000"/>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Avenir"/>
                  <a:cs typeface="Avenir"/>
                  <a:sym typeface="Avenir"/>
                </a:rPr>
                <a:t>9%</a:t>
              </a:r>
              <a:endParaRPr kumimoji="0" sz="800" b="0" i="0" u="none" strike="noStrike" kern="1200" cap="none" spc="0" normalizeH="0" baseline="0" noProof="0" dirty="0">
                <a:ln>
                  <a:noFill/>
                </a:ln>
                <a:solidFill>
                  <a:srgbClr val="FFFFFF"/>
                </a:solidFill>
                <a:effectLst/>
                <a:uLnTx/>
                <a:uFillTx/>
                <a:latin typeface="Calibri"/>
                <a:ea typeface="+mn-ea"/>
                <a:cs typeface="+mn-cs"/>
              </a:endParaRPr>
            </a:p>
            <a:p>
              <a:pPr marL="0" marR="0" lvl="1" indent="0" algn="ctr" defTabSz="457200" rtl="0" eaLnBrk="1" fontAlgn="auto" latinLnBrk="0" hangingPunct="1">
                <a:lnSpc>
                  <a:spcPct val="100000"/>
                </a:lnSpc>
                <a:spcBef>
                  <a:spcPts val="0"/>
                </a:spcBef>
                <a:spcAft>
                  <a:spcPts val="0"/>
                </a:spcAft>
                <a:buClr>
                  <a:srgbClr val="FFFFFF"/>
                </a:buClr>
                <a:buSzPts val="4000"/>
                <a:buFont typeface="Arial"/>
                <a:buNone/>
                <a:tabLst/>
                <a:defRPr/>
              </a:pP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Reduction </a:t>
              </a:r>
              <a:b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b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in Waste</a:t>
              </a:r>
              <a:endParaRPr kumimoji="0" sz="1050" i="0" u="none" strike="noStrike" kern="1200" cap="none" spc="0" normalizeH="0" baseline="0" noProof="0" dirty="0">
                <a:ln>
                  <a:noFill/>
                </a:ln>
                <a:solidFill>
                  <a:srgbClr val="FFFFFF"/>
                </a:solidFill>
                <a:effectLst/>
                <a:uLnTx/>
                <a:uFillTx/>
                <a:latin typeface="Calibri"/>
                <a:ea typeface="Avenir"/>
                <a:cs typeface="Avenir"/>
                <a:sym typeface="Avenir"/>
              </a:endParaRPr>
            </a:p>
          </p:txBody>
        </p:sp>
        <p:sp>
          <p:nvSpPr>
            <p:cNvPr id="6" name="Google Shape;327;p10">
              <a:extLst>
                <a:ext uri="{FF2B5EF4-FFF2-40B4-BE49-F238E27FC236}">
                  <a16:creationId xmlns:a16="http://schemas.microsoft.com/office/drawing/2014/main" id="{BE9E172F-2E23-4E57-9D40-EB7C5EC806C9}"/>
                </a:ext>
              </a:extLst>
            </p:cNvPr>
            <p:cNvSpPr txBox="1"/>
            <p:nvPr/>
          </p:nvSpPr>
          <p:spPr>
            <a:xfrm>
              <a:off x="3324171" y="4489431"/>
              <a:ext cx="2651760" cy="64008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60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Avenir"/>
                  <a:cs typeface="Avenir"/>
                  <a:sym typeface="Avenir"/>
                </a:rPr>
                <a:t>Waste </a:t>
              </a:r>
              <a:endParaRPr kumimoji="0" sz="6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84B9C06C-A410-4E41-813A-781FBBFBA0D1}"/>
              </a:ext>
            </a:extLst>
          </p:cNvPr>
          <p:cNvGrpSpPr/>
          <p:nvPr/>
        </p:nvGrpSpPr>
        <p:grpSpPr>
          <a:xfrm>
            <a:off x="2868082" y="4287683"/>
            <a:ext cx="2011680" cy="1828800"/>
            <a:chOff x="6029070" y="1972232"/>
            <a:chExt cx="2651760" cy="3157279"/>
          </a:xfrm>
        </p:grpSpPr>
        <p:sp>
          <p:nvSpPr>
            <p:cNvPr id="21" name="Google Shape;346;p11">
              <a:extLst>
                <a:ext uri="{FF2B5EF4-FFF2-40B4-BE49-F238E27FC236}">
                  <a16:creationId xmlns:a16="http://schemas.microsoft.com/office/drawing/2014/main" id="{A431DE8A-DDEB-430C-B874-EEFFDFDDC6B6}"/>
                </a:ext>
              </a:extLst>
            </p:cNvPr>
            <p:cNvSpPr/>
            <p:nvPr/>
          </p:nvSpPr>
          <p:spPr>
            <a:xfrm>
              <a:off x="6189847" y="1972232"/>
              <a:ext cx="2333462" cy="2432631"/>
            </a:xfrm>
            <a:prstGeom prst="rect">
              <a:avLst/>
            </a:prstGeom>
            <a:solidFill>
              <a:schemeClr val="tx2"/>
            </a:solidFill>
            <a:ln>
              <a:noFill/>
            </a:ln>
            <a:effectLst>
              <a:outerShdw blurRad="50800" dist="38100" dir="2700000" algn="tl" rotWithShape="0">
                <a:srgbClr val="000000">
                  <a:alpha val="40000"/>
                </a:srgbClr>
              </a:outerShdw>
            </a:effectLst>
          </p:spPr>
          <p:txBody>
            <a:bodyPr spcFirstLastPara="1" wrap="square" lIns="50775" tIns="50775" rIns="50775" bIns="507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venir"/>
                <a:ea typeface="Avenir"/>
                <a:cs typeface="Avenir"/>
                <a:sym typeface="Avenir"/>
              </a:endParaRPr>
            </a:p>
          </p:txBody>
        </p:sp>
        <p:sp>
          <p:nvSpPr>
            <p:cNvPr id="4" name="Google Shape;325;p10">
              <a:extLst>
                <a:ext uri="{FF2B5EF4-FFF2-40B4-BE49-F238E27FC236}">
                  <a16:creationId xmlns:a16="http://schemas.microsoft.com/office/drawing/2014/main" id="{EE4EE4F5-B614-4282-B254-58F7D7EA92E5}"/>
                </a:ext>
              </a:extLst>
            </p:cNvPr>
            <p:cNvSpPr txBox="1">
              <a:spLocks/>
            </p:cNvSpPr>
            <p:nvPr/>
          </p:nvSpPr>
          <p:spPr>
            <a:xfrm>
              <a:off x="6442178" y="2274147"/>
              <a:ext cx="1828800" cy="1828800"/>
            </a:xfrm>
            <a:prstGeom prst="rect">
              <a:avLst/>
            </a:prstGeom>
            <a:noFill/>
            <a:ln>
              <a:noFill/>
            </a:ln>
          </p:spPr>
          <p:txBody>
            <a:bodyPr spcFirstLastPara="1" wrap="square" lIns="0" tIns="0" rIns="0" bIns="0" anchor="t" anchorCtr="0">
              <a:noAutofit/>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BC11FF"/>
                </a:buClr>
                <a:buSzPts val="8000"/>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50%</a:t>
              </a:r>
              <a:br>
                <a:rPr kumimoji="0" lang="en-US" sz="8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br>
              <a:r>
                <a:rPr kumimoji="0" lang="en-US" sz="14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Reduction in</a:t>
              </a:r>
            </a:p>
            <a:p>
              <a:pPr marL="0" marR="0" lvl="0" indent="0" algn="ctr" defTabSz="914400" rtl="0" eaLnBrk="1" fontAlgn="auto" latinLnBrk="0" hangingPunct="1">
                <a:lnSpc>
                  <a:spcPct val="100000"/>
                </a:lnSpc>
                <a:spcBef>
                  <a:spcPts val="0"/>
                </a:spcBef>
                <a:spcAft>
                  <a:spcPts val="0"/>
                </a:spcAft>
                <a:buClr>
                  <a:srgbClr val="BC11FF"/>
                </a:buClr>
                <a:buSzPts val="8000"/>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Non-Quality Rates</a:t>
              </a:r>
              <a:endParaRPr kumimoji="0" lang="en-US" sz="105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endParaRPr>
            </a:p>
          </p:txBody>
        </p:sp>
        <p:sp>
          <p:nvSpPr>
            <p:cNvPr id="7" name="Google Shape;328;p10">
              <a:extLst>
                <a:ext uri="{FF2B5EF4-FFF2-40B4-BE49-F238E27FC236}">
                  <a16:creationId xmlns:a16="http://schemas.microsoft.com/office/drawing/2014/main" id="{51224DCC-7F59-4B98-995E-366F5BDCC5DF}"/>
                </a:ext>
              </a:extLst>
            </p:cNvPr>
            <p:cNvSpPr txBox="1"/>
            <p:nvPr/>
          </p:nvSpPr>
          <p:spPr>
            <a:xfrm>
              <a:off x="6029070" y="4489431"/>
              <a:ext cx="2651760" cy="64008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60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Avenir"/>
                  <a:cs typeface="Avenir"/>
                  <a:sym typeface="Avenir"/>
                </a:rPr>
                <a:t>Quality</a:t>
              </a:r>
              <a:endParaRPr kumimoji="0" sz="6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FD750DEA-61B6-4483-9836-B4D27CCBCEEA}"/>
              </a:ext>
            </a:extLst>
          </p:cNvPr>
          <p:cNvGrpSpPr/>
          <p:nvPr/>
        </p:nvGrpSpPr>
        <p:grpSpPr>
          <a:xfrm>
            <a:off x="429058" y="4241607"/>
            <a:ext cx="2011680" cy="1828800"/>
            <a:chOff x="8907442" y="1972231"/>
            <a:chExt cx="2651760" cy="3157280"/>
          </a:xfrm>
        </p:grpSpPr>
        <p:sp>
          <p:nvSpPr>
            <p:cNvPr id="23" name="Google Shape;346;p11">
              <a:extLst>
                <a:ext uri="{FF2B5EF4-FFF2-40B4-BE49-F238E27FC236}">
                  <a16:creationId xmlns:a16="http://schemas.microsoft.com/office/drawing/2014/main" id="{E7B8E6AB-21CF-44BA-983E-9473483DBF25}"/>
                </a:ext>
              </a:extLst>
            </p:cNvPr>
            <p:cNvSpPr/>
            <p:nvPr/>
          </p:nvSpPr>
          <p:spPr>
            <a:xfrm>
              <a:off x="9057216" y="1972231"/>
              <a:ext cx="2333462" cy="2432631"/>
            </a:xfrm>
            <a:prstGeom prst="rect">
              <a:avLst/>
            </a:prstGeom>
            <a:solidFill>
              <a:schemeClr val="tx2"/>
            </a:solidFill>
            <a:ln>
              <a:noFill/>
            </a:ln>
            <a:effectLst>
              <a:outerShdw blurRad="50800" dist="38100" dir="2700000" algn="tl" rotWithShape="0">
                <a:srgbClr val="000000">
                  <a:alpha val="40000"/>
                </a:srgbClr>
              </a:outerShdw>
            </a:effectLst>
          </p:spPr>
          <p:txBody>
            <a:bodyPr spcFirstLastPara="1" wrap="square" lIns="50775" tIns="50775" rIns="50775" bIns="507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venir"/>
                <a:ea typeface="Avenir"/>
                <a:cs typeface="Avenir"/>
                <a:sym typeface="Avenir"/>
              </a:endParaRPr>
            </a:p>
          </p:txBody>
        </p:sp>
        <p:sp>
          <p:nvSpPr>
            <p:cNvPr id="3" name="Google Shape;324;p10">
              <a:extLst>
                <a:ext uri="{FF2B5EF4-FFF2-40B4-BE49-F238E27FC236}">
                  <a16:creationId xmlns:a16="http://schemas.microsoft.com/office/drawing/2014/main" id="{2C8F8872-DE26-4CCF-B1A8-0983CDA06DC1}"/>
                </a:ext>
              </a:extLst>
            </p:cNvPr>
            <p:cNvSpPr txBox="1">
              <a:spLocks/>
            </p:cNvSpPr>
            <p:nvPr/>
          </p:nvSpPr>
          <p:spPr>
            <a:xfrm>
              <a:off x="9309547" y="2274146"/>
              <a:ext cx="1828800" cy="1828800"/>
            </a:xfrm>
            <a:prstGeom prst="rect">
              <a:avLst/>
            </a:prstGeom>
            <a:noFill/>
            <a:ln>
              <a:noFill/>
            </a:ln>
          </p:spPr>
          <p:txBody>
            <a:bodyPr spcFirstLastPara="1" wrap="square" lIns="0" tIns="0" rIns="0" bIns="0" anchor="t" anchorCtr="0">
              <a:noAutofit/>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BC11FF"/>
                </a:buClr>
                <a:buSzPts val="8000"/>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4%</a:t>
              </a:r>
            </a:p>
            <a:p>
              <a:pPr marL="0" marR="0" lvl="1" indent="0" algn="ctr" defTabSz="914400" rtl="0" eaLnBrk="1" fontAlgn="auto" latinLnBrk="0" hangingPunct="1">
                <a:lnSpc>
                  <a:spcPct val="100000"/>
                </a:lnSpc>
                <a:spcBef>
                  <a:spcPts val="0"/>
                </a:spcBef>
                <a:spcAft>
                  <a:spcPts val="0"/>
                </a:spcAft>
                <a:buClr>
                  <a:srgbClr val="FFFFFF"/>
                </a:buClr>
                <a:buSzPts val="4000"/>
                <a:buFont typeface="Arial" panose="020B0604020202020204" pitchFamily="34" charset="0"/>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OEE </a:t>
              </a:r>
              <a:br>
                <a:rPr kumimoji="0" lang="en-US" sz="14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br>
              <a:r>
                <a:rPr kumimoji="0" lang="en-US" sz="1400" b="0"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Improvement</a:t>
              </a:r>
            </a:p>
          </p:txBody>
        </p:sp>
        <p:sp>
          <p:nvSpPr>
            <p:cNvPr id="8" name="Google Shape;329;p10">
              <a:extLst>
                <a:ext uri="{FF2B5EF4-FFF2-40B4-BE49-F238E27FC236}">
                  <a16:creationId xmlns:a16="http://schemas.microsoft.com/office/drawing/2014/main" id="{15C77A3D-5E05-418E-95DB-BA19DE553E3A}"/>
                </a:ext>
              </a:extLst>
            </p:cNvPr>
            <p:cNvSpPr txBox="1"/>
            <p:nvPr/>
          </p:nvSpPr>
          <p:spPr>
            <a:xfrm>
              <a:off x="8907442" y="4489431"/>
              <a:ext cx="2651760" cy="64008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60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Avenir"/>
                  <a:cs typeface="Avenir"/>
                  <a:sym typeface="Avenir"/>
                </a:rPr>
                <a:t>Productivity</a:t>
              </a:r>
              <a:endParaRPr kumimoji="0" sz="6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C74F6F4A-CD80-4F7F-A2CF-6E3192ED61A5}"/>
              </a:ext>
            </a:extLst>
          </p:cNvPr>
          <p:cNvGrpSpPr/>
          <p:nvPr/>
        </p:nvGrpSpPr>
        <p:grpSpPr>
          <a:xfrm>
            <a:off x="429058" y="2006407"/>
            <a:ext cx="2011680" cy="1828800"/>
            <a:chOff x="628022" y="2006637"/>
            <a:chExt cx="2651760" cy="3122874"/>
          </a:xfrm>
        </p:grpSpPr>
        <p:sp>
          <p:nvSpPr>
            <p:cNvPr id="17" name="Google Shape;346;p11">
              <a:extLst>
                <a:ext uri="{FF2B5EF4-FFF2-40B4-BE49-F238E27FC236}">
                  <a16:creationId xmlns:a16="http://schemas.microsoft.com/office/drawing/2014/main" id="{1AC93731-CE14-4947-B761-96198ACEDBB7}"/>
                </a:ext>
              </a:extLst>
            </p:cNvPr>
            <p:cNvSpPr/>
            <p:nvPr/>
          </p:nvSpPr>
          <p:spPr>
            <a:xfrm>
              <a:off x="787171" y="2006637"/>
              <a:ext cx="2333462" cy="2432631"/>
            </a:xfrm>
            <a:prstGeom prst="rect">
              <a:avLst/>
            </a:prstGeom>
            <a:solidFill>
              <a:schemeClr val="tx2"/>
            </a:solidFill>
            <a:ln>
              <a:noFill/>
            </a:ln>
            <a:effectLst>
              <a:outerShdw blurRad="50800" dist="38100" dir="2700000" algn="tl" rotWithShape="0">
                <a:srgbClr val="000000">
                  <a:alpha val="40000"/>
                </a:srgbClr>
              </a:outerShdw>
            </a:effectLst>
          </p:spPr>
          <p:txBody>
            <a:bodyPr spcFirstLastPara="1" wrap="square" lIns="50775" tIns="50775" rIns="50775" bIns="507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venir"/>
                <a:ea typeface="Avenir"/>
                <a:cs typeface="Avenir"/>
                <a:sym typeface="Avenir"/>
              </a:endParaRPr>
            </a:p>
          </p:txBody>
        </p:sp>
        <p:sp>
          <p:nvSpPr>
            <p:cNvPr id="10" name="Google Shape;331;p10">
              <a:extLst>
                <a:ext uri="{FF2B5EF4-FFF2-40B4-BE49-F238E27FC236}">
                  <a16:creationId xmlns:a16="http://schemas.microsoft.com/office/drawing/2014/main" id="{24330974-5595-4B1F-A5F9-C0DF204DE5D3}"/>
                </a:ext>
              </a:extLst>
            </p:cNvPr>
            <p:cNvSpPr txBox="1"/>
            <p:nvPr/>
          </p:nvSpPr>
          <p:spPr>
            <a:xfrm>
              <a:off x="1039502" y="2308552"/>
              <a:ext cx="1828800" cy="18288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BC11FF"/>
                </a:buClr>
                <a:buSzPts val="8000"/>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Avenir"/>
                  <a:cs typeface="Avenir"/>
                  <a:sym typeface="Avenir"/>
                </a:rPr>
                <a:t>60%</a:t>
              </a:r>
              <a:endParaRPr kumimoji="0" sz="800" b="0" i="0" u="none" strike="noStrike" kern="1200" cap="none" spc="0" normalizeH="0" baseline="0" noProof="0" dirty="0">
                <a:ln>
                  <a:noFill/>
                </a:ln>
                <a:solidFill>
                  <a:srgbClr val="FFFFFF"/>
                </a:solidFill>
                <a:effectLst/>
                <a:uLnTx/>
                <a:uFillTx/>
                <a:latin typeface="Calibri"/>
                <a:ea typeface="+mn-ea"/>
                <a:cs typeface="+mn-cs"/>
              </a:endParaRPr>
            </a:p>
            <a:p>
              <a:pPr marL="0" marR="0" lvl="1" indent="0" algn="ctr" defTabSz="457200" rtl="0" eaLnBrk="1" fontAlgn="auto" latinLnBrk="0" hangingPunct="1">
                <a:lnSpc>
                  <a:spcPct val="100000"/>
                </a:lnSpc>
                <a:spcBef>
                  <a:spcPts val="0"/>
                </a:spcBef>
                <a:spcAft>
                  <a:spcPts val="0"/>
                </a:spcAft>
                <a:buClr>
                  <a:srgbClr val="FFFFFF"/>
                </a:buClr>
                <a:buSzPts val="4000"/>
                <a:buFont typeface="Arial"/>
                <a:buNone/>
                <a:tabLst/>
                <a:defRPr/>
              </a:pP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Decrease in</a:t>
              </a:r>
            </a:p>
            <a:p>
              <a:pPr marL="0" marR="0" lvl="1" indent="0" algn="ctr" defTabSz="457200" rtl="0" eaLnBrk="1" fontAlgn="auto" latinLnBrk="0" hangingPunct="1">
                <a:lnSpc>
                  <a:spcPct val="100000"/>
                </a:lnSpc>
                <a:spcBef>
                  <a:spcPts val="0"/>
                </a:spcBef>
                <a:spcAft>
                  <a:spcPts val="0"/>
                </a:spcAft>
                <a:buClr>
                  <a:srgbClr val="FFFFFF"/>
                </a:buClr>
                <a:buSzPts val="4000"/>
                <a:buFont typeface="Arial"/>
                <a:buNone/>
                <a:tabLst/>
                <a:defRPr/>
              </a:pP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Accidents</a:t>
              </a:r>
              <a:endParaRPr kumimoji="0" sz="1050" i="0" u="none" strike="noStrike" kern="1200" cap="none" spc="0" normalizeH="0" baseline="0" noProof="0" dirty="0">
                <a:ln>
                  <a:noFill/>
                </a:ln>
                <a:solidFill>
                  <a:srgbClr val="FFFFFF"/>
                </a:solidFill>
                <a:effectLst/>
                <a:uLnTx/>
                <a:uFillTx/>
                <a:latin typeface="Calibri"/>
                <a:ea typeface="Avenir"/>
                <a:cs typeface="Avenir"/>
                <a:sym typeface="Avenir"/>
              </a:endParaRPr>
            </a:p>
          </p:txBody>
        </p:sp>
        <p:sp>
          <p:nvSpPr>
            <p:cNvPr id="11" name="Google Shape;332;p10">
              <a:extLst>
                <a:ext uri="{FF2B5EF4-FFF2-40B4-BE49-F238E27FC236}">
                  <a16:creationId xmlns:a16="http://schemas.microsoft.com/office/drawing/2014/main" id="{AE1F0A47-E4DF-450B-A8CC-BA1D790B9AC9}"/>
                </a:ext>
              </a:extLst>
            </p:cNvPr>
            <p:cNvSpPr txBox="1"/>
            <p:nvPr/>
          </p:nvSpPr>
          <p:spPr>
            <a:xfrm>
              <a:off x="628022" y="4489431"/>
              <a:ext cx="2651760" cy="64008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60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Avenir"/>
                  <a:cs typeface="Avenir"/>
                  <a:sym typeface="Avenir"/>
                </a:rPr>
                <a:t>Safety </a:t>
              </a:r>
              <a:endParaRPr kumimoji="0" sz="6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9" name="Google Shape;158;p3">
            <a:extLst>
              <a:ext uri="{FF2B5EF4-FFF2-40B4-BE49-F238E27FC236}">
                <a16:creationId xmlns:a16="http://schemas.microsoft.com/office/drawing/2014/main" id="{2373DBEF-31FF-4D1F-B75E-775E1EC050D5}"/>
              </a:ext>
            </a:extLst>
          </p:cNvPr>
          <p:cNvPicPr preferRelativeResize="0">
            <a:picLocks/>
          </p:cNvPicPr>
          <p:nvPr/>
        </p:nvPicPr>
        <p:blipFill rotWithShape="1">
          <a:blip r:embed="rId3">
            <a:alphaModFix/>
          </a:blip>
          <a:srcRect l="10563" r="31204"/>
          <a:stretch/>
        </p:blipFill>
        <p:spPr>
          <a:xfrm>
            <a:off x="7799832" y="-3244"/>
            <a:ext cx="4392168" cy="6861244"/>
          </a:xfrm>
          <a:prstGeom prst="rect">
            <a:avLst/>
          </a:prstGeom>
          <a:noFill/>
          <a:ln>
            <a:noFill/>
          </a:ln>
        </p:spPr>
      </p:pic>
      <p:pic>
        <p:nvPicPr>
          <p:cNvPr id="12" name="Picture 11">
            <a:extLst>
              <a:ext uri="{FF2B5EF4-FFF2-40B4-BE49-F238E27FC236}">
                <a16:creationId xmlns:a16="http://schemas.microsoft.com/office/drawing/2014/main" id="{BCA1C2F8-A6F4-4B04-B602-8FBFFE8658D0}"/>
              </a:ext>
            </a:extLst>
          </p:cNvPr>
          <p:cNvPicPr>
            <a:picLocks noChangeAspect="1"/>
          </p:cNvPicPr>
          <p:nvPr/>
        </p:nvPicPr>
        <p:blipFill>
          <a:blip r:embed="rId4"/>
          <a:stretch>
            <a:fillRect/>
          </a:stretch>
        </p:blipFill>
        <p:spPr>
          <a:xfrm>
            <a:off x="10421012" y="6310528"/>
            <a:ext cx="1158340" cy="262151"/>
          </a:xfrm>
          <a:prstGeom prst="rect">
            <a:avLst/>
          </a:prstGeom>
        </p:spPr>
      </p:pic>
      <p:grpSp>
        <p:nvGrpSpPr>
          <p:cNvPr id="22" name="Group 21">
            <a:extLst>
              <a:ext uri="{FF2B5EF4-FFF2-40B4-BE49-F238E27FC236}">
                <a16:creationId xmlns:a16="http://schemas.microsoft.com/office/drawing/2014/main" id="{A7684CD2-6E05-4F1C-B020-885D987E7740}"/>
              </a:ext>
            </a:extLst>
          </p:cNvPr>
          <p:cNvGrpSpPr/>
          <p:nvPr/>
        </p:nvGrpSpPr>
        <p:grpSpPr>
          <a:xfrm>
            <a:off x="5307107" y="2002817"/>
            <a:ext cx="2011680" cy="1828800"/>
            <a:chOff x="3324171" y="1999126"/>
            <a:chExt cx="2651760" cy="3130385"/>
          </a:xfrm>
        </p:grpSpPr>
        <p:sp>
          <p:nvSpPr>
            <p:cNvPr id="28" name="Google Shape;346;p11">
              <a:extLst>
                <a:ext uri="{FF2B5EF4-FFF2-40B4-BE49-F238E27FC236}">
                  <a16:creationId xmlns:a16="http://schemas.microsoft.com/office/drawing/2014/main" id="{F6510F91-5BDB-4595-B518-ADB85A37557F}"/>
                </a:ext>
              </a:extLst>
            </p:cNvPr>
            <p:cNvSpPr/>
            <p:nvPr/>
          </p:nvSpPr>
          <p:spPr>
            <a:xfrm>
              <a:off x="3483969" y="1999126"/>
              <a:ext cx="2333462" cy="2432631"/>
            </a:xfrm>
            <a:prstGeom prst="rect">
              <a:avLst/>
            </a:prstGeom>
            <a:solidFill>
              <a:schemeClr val="tx2"/>
            </a:solidFill>
            <a:ln>
              <a:noFill/>
            </a:ln>
            <a:effectLst>
              <a:outerShdw blurRad="50800" dist="38100" dir="2700000" algn="tl" rotWithShape="0">
                <a:srgbClr val="000000">
                  <a:alpha val="40000"/>
                </a:srgbClr>
              </a:outerShdw>
            </a:effectLst>
          </p:spPr>
          <p:txBody>
            <a:bodyPr spcFirstLastPara="1" wrap="square" lIns="50775" tIns="50775" rIns="50775" bIns="507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venir"/>
                <a:ea typeface="Avenir"/>
                <a:cs typeface="Avenir"/>
                <a:sym typeface="Avenir"/>
              </a:endParaRPr>
            </a:p>
          </p:txBody>
        </p:sp>
        <p:sp>
          <p:nvSpPr>
            <p:cNvPr id="29" name="Google Shape;326;p10">
              <a:extLst>
                <a:ext uri="{FF2B5EF4-FFF2-40B4-BE49-F238E27FC236}">
                  <a16:creationId xmlns:a16="http://schemas.microsoft.com/office/drawing/2014/main" id="{2D6387A0-7732-429E-B275-0D2FE5AF58E2}"/>
                </a:ext>
              </a:extLst>
            </p:cNvPr>
            <p:cNvSpPr txBox="1"/>
            <p:nvPr/>
          </p:nvSpPr>
          <p:spPr>
            <a:xfrm>
              <a:off x="3736300" y="2301041"/>
              <a:ext cx="1828800" cy="18288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BC11FF"/>
                </a:buClr>
                <a:buSzPts val="8000"/>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Avenir"/>
                  <a:cs typeface="Avenir"/>
                  <a:sym typeface="Avenir"/>
                </a:rPr>
                <a:t>50%</a:t>
              </a:r>
              <a:endParaRPr kumimoji="0" sz="800" b="0" i="0" u="none" strike="noStrike" kern="1200" cap="none" spc="0" normalizeH="0" baseline="0" noProof="0" dirty="0">
                <a:ln>
                  <a:noFill/>
                </a:ln>
                <a:solidFill>
                  <a:srgbClr val="FFFFFF"/>
                </a:solidFill>
                <a:effectLst/>
                <a:uLnTx/>
                <a:uFillTx/>
                <a:latin typeface="Calibri"/>
                <a:ea typeface="+mn-ea"/>
                <a:cs typeface="+mn-cs"/>
              </a:endParaRPr>
            </a:p>
            <a:p>
              <a:pPr marL="0" marR="0" lvl="1" indent="0" algn="ctr" defTabSz="457200" rtl="0" eaLnBrk="1" fontAlgn="auto" latinLnBrk="0" hangingPunct="1">
                <a:lnSpc>
                  <a:spcPct val="100000"/>
                </a:lnSpc>
                <a:spcBef>
                  <a:spcPts val="0"/>
                </a:spcBef>
                <a:spcAft>
                  <a:spcPts val="0"/>
                </a:spcAft>
                <a:buClr>
                  <a:srgbClr val="FFFFFF"/>
                </a:buClr>
                <a:buSzPts val="4000"/>
                <a:buFont typeface="Arial"/>
                <a:buNone/>
                <a:tabLst/>
                <a:defRPr/>
              </a:pP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Reduction </a:t>
              </a:r>
              <a:b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b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in </a:t>
              </a:r>
              <a:r>
                <a:rPr lang="en-US" sz="1400" dirty="0">
                  <a:solidFill>
                    <a:srgbClr val="FFFFFF"/>
                  </a:solidFill>
                  <a:latin typeface="Calibri"/>
                  <a:ea typeface="Avenir"/>
                  <a:cs typeface="Avenir"/>
                  <a:sym typeface="Avenir"/>
                </a:rPr>
                <a:t>Training Time</a:t>
              </a:r>
              <a:endParaRPr kumimoji="0" sz="1050" i="0" u="none" strike="noStrike" kern="1200" cap="none" spc="0" normalizeH="0" baseline="0" noProof="0" dirty="0">
                <a:ln>
                  <a:noFill/>
                </a:ln>
                <a:solidFill>
                  <a:srgbClr val="FFFFFF"/>
                </a:solidFill>
                <a:effectLst/>
                <a:uLnTx/>
                <a:uFillTx/>
                <a:latin typeface="Calibri"/>
                <a:ea typeface="Avenir"/>
                <a:cs typeface="Avenir"/>
                <a:sym typeface="Avenir"/>
              </a:endParaRPr>
            </a:p>
          </p:txBody>
        </p:sp>
        <p:sp>
          <p:nvSpPr>
            <p:cNvPr id="30" name="Google Shape;327;p10">
              <a:extLst>
                <a:ext uri="{FF2B5EF4-FFF2-40B4-BE49-F238E27FC236}">
                  <a16:creationId xmlns:a16="http://schemas.microsoft.com/office/drawing/2014/main" id="{E4612B36-A26C-47A3-93C2-1576A565D26F}"/>
                </a:ext>
              </a:extLst>
            </p:cNvPr>
            <p:cNvSpPr txBox="1"/>
            <p:nvPr/>
          </p:nvSpPr>
          <p:spPr>
            <a:xfrm>
              <a:off x="3324171" y="4489431"/>
              <a:ext cx="2651760" cy="64008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60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Avenir"/>
                  <a:cs typeface="Avenir"/>
                  <a:sym typeface="Avenir"/>
                </a:rPr>
                <a:t>Training </a:t>
              </a:r>
              <a:endParaRPr kumimoji="0" sz="6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BAE19AC-698A-4467-B0BB-FA5A6B14A780}"/>
              </a:ext>
            </a:extLst>
          </p:cNvPr>
          <p:cNvGrpSpPr/>
          <p:nvPr/>
        </p:nvGrpSpPr>
        <p:grpSpPr>
          <a:xfrm>
            <a:off x="5307107" y="4281385"/>
            <a:ext cx="2011680" cy="1828800"/>
            <a:chOff x="3324171" y="1999126"/>
            <a:chExt cx="2651760" cy="3130385"/>
          </a:xfrm>
        </p:grpSpPr>
        <p:sp>
          <p:nvSpPr>
            <p:cNvPr id="32" name="Google Shape;346;p11">
              <a:extLst>
                <a:ext uri="{FF2B5EF4-FFF2-40B4-BE49-F238E27FC236}">
                  <a16:creationId xmlns:a16="http://schemas.microsoft.com/office/drawing/2014/main" id="{5912ACA2-3313-445F-BB71-C67E6F037607}"/>
                </a:ext>
              </a:extLst>
            </p:cNvPr>
            <p:cNvSpPr/>
            <p:nvPr/>
          </p:nvSpPr>
          <p:spPr>
            <a:xfrm>
              <a:off x="3483969" y="1999126"/>
              <a:ext cx="2333462" cy="2432631"/>
            </a:xfrm>
            <a:prstGeom prst="rect">
              <a:avLst/>
            </a:prstGeom>
            <a:solidFill>
              <a:schemeClr val="tx2"/>
            </a:solidFill>
            <a:ln>
              <a:noFill/>
            </a:ln>
            <a:effectLst>
              <a:outerShdw blurRad="50800" dist="38100" dir="2700000" algn="tl" rotWithShape="0">
                <a:srgbClr val="000000">
                  <a:alpha val="40000"/>
                </a:srgbClr>
              </a:outerShdw>
            </a:effectLst>
          </p:spPr>
          <p:txBody>
            <a:bodyPr spcFirstLastPara="1" wrap="square" lIns="50775" tIns="50775" rIns="50775" bIns="507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venir"/>
                <a:ea typeface="Avenir"/>
                <a:cs typeface="Avenir"/>
                <a:sym typeface="Avenir"/>
              </a:endParaRPr>
            </a:p>
          </p:txBody>
        </p:sp>
        <p:sp>
          <p:nvSpPr>
            <p:cNvPr id="33" name="Google Shape;326;p10">
              <a:extLst>
                <a:ext uri="{FF2B5EF4-FFF2-40B4-BE49-F238E27FC236}">
                  <a16:creationId xmlns:a16="http://schemas.microsoft.com/office/drawing/2014/main" id="{6C4B9B38-3F75-41BA-BF11-660B55EA4ADA}"/>
                </a:ext>
              </a:extLst>
            </p:cNvPr>
            <p:cNvSpPr txBox="1"/>
            <p:nvPr/>
          </p:nvSpPr>
          <p:spPr>
            <a:xfrm>
              <a:off x="3736300" y="2301041"/>
              <a:ext cx="1828800" cy="1828800"/>
            </a:xfrm>
            <a:prstGeom prst="rect">
              <a:avLst/>
            </a:prstGeom>
            <a:noFill/>
            <a:ln>
              <a:noFill/>
            </a:ln>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BC11FF"/>
                </a:buClr>
                <a:buSzPts val="8000"/>
                <a:buFont typeface="Arial"/>
                <a:buNone/>
                <a:tabLst/>
                <a:defRPr/>
              </a:pPr>
              <a:r>
                <a:rPr kumimoji="0" lang="en-US" sz="3600" b="0" i="0" u="none" strike="noStrike" kern="1200" cap="none" spc="0" normalizeH="0" baseline="0" noProof="0" dirty="0">
                  <a:ln>
                    <a:noFill/>
                  </a:ln>
                  <a:solidFill>
                    <a:srgbClr val="FFFFFF"/>
                  </a:solidFill>
                  <a:effectLst/>
                  <a:uLnTx/>
                  <a:uFillTx/>
                  <a:latin typeface="Calibri"/>
                  <a:ea typeface="Avenir"/>
                  <a:cs typeface="Avenir"/>
                  <a:sym typeface="Avenir"/>
                </a:rPr>
                <a:t>18%</a:t>
              </a:r>
              <a:endParaRPr kumimoji="0" sz="800" b="0" i="0" u="none" strike="noStrike" kern="1200" cap="none" spc="0" normalizeH="0" baseline="0" noProof="0" dirty="0">
                <a:ln>
                  <a:noFill/>
                </a:ln>
                <a:solidFill>
                  <a:srgbClr val="FFFFFF"/>
                </a:solidFill>
                <a:effectLst/>
                <a:uLnTx/>
                <a:uFillTx/>
                <a:latin typeface="Calibri"/>
                <a:ea typeface="+mn-ea"/>
                <a:cs typeface="+mn-cs"/>
              </a:endParaRPr>
            </a:p>
            <a:p>
              <a:pPr marL="0" marR="0" lvl="1" indent="0" algn="ctr" defTabSz="457200" rtl="0" eaLnBrk="1" fontAlgn="auto" latinLnBrk="0" hangingPunct="1">
                <a:lnSpc>
                  <a:spcPct val="100000"/>
                </a:lnSpc>
                <a:spcBef>
                  <a:spcPts val="0"/>
                </a:spcBef>
                <a:spcAft>
                  <a:spcPts val="0"/>
                </a:spcAft>
                <a:buClr>
                  <a:srgbClr val="FFFFFF"/>
                </a:buClr>
                <a:buSzPts val="4000"/>
                <a:buFont typeface="Arial"/>
                <a:buNone/>
                <a:tabLst/>
                <a:defRPr/>
              </a:pPr>
              <a:r>
                <a:rPr kumimoji="0" lang="en-US" sz="1400" i="0" u="none" strike="noStrike" kern="1200" cap="none" spc="0" normalizeH="0" baseline="0" noProof="0" dirty="0">
                  <a:ln>
                    <a:noFill/>
                  </a:ln>
                  <a:solidFill>
                    <a:srgbClr val="FFFFFF"/>
                  </a:solidFill>
                  <a:effectLst/>
                  <a:uLnTx/>
                  <a:uFillTx/>
                  <a:latin typeface="Calibri"/>
                  <a:ea typeface="Avenir"/>
                  <a:cs typeface="Avenir"/>
                  <a:sym typeface="Avenir"/>
                </a:rPr>
                <a:t>Increase in worker productivity</a:t>
              </a:r>
              <a:endParaRPr kumimoji="0" sz="1050" i="0" u="none" strike="noStrike" kern="1200" cap="none" spc="0" normalizeH="0" baseline="0" noProof="0" dirty="0">
                <a:ln>
                  <a:noFill/>
                </a:ln>
                <a:solidFill>
                  <a:srgbClr val="FFFFFF"/>
                </a:solidFill>
                <a:effectLst/>
                <a:uLnTx/>
                <a:uFillTx/>
                <a:latin typeface="Calibri"/>
                <a:ea typeface="Avenir"/>
                <a:cs typeface="Avenir"/>
                <a:sym typeface="Avenir"/>
              </a:endParaRPr>
            </a:p>
          </p:txBody>
        </p:sp>
        <p:sp>
          <p:nvSpPr>
            <p:cNvPr id="34" name="Google Shape;327;p10">
              <a:extLst>
                <a:ext uri="{FF2B5EF4-FFF2-40B4-BE49-F238E27FC236}">
                  <a16:creationId xmlns:a16="http://schemas.microsoft.com/office/drawing/2014/main" id="{C929EC2C-03E7-4E27-9DDC-6663450B1F76}"/>
                </a:ext>
              </a:extLst>
            </p:cNvPr>
            <p:cNvSpPr txBox="1"/>
            <p:nvPr/>
          </p:nvSpPr>
          <p:spPr>
            <a:xfrm>
              <a:off x="3324171" y="4489431"/>
              <a:ext cx="2651760" cy="640080"/>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6000"/>
                <a:buFont typeface="Arial"/>
                <a:buNone/>
                <a:tabLst/>
                <a:defRPr/>
              </a:pPr>
              <a:r>
                <a:rPr kumimoji="0" lang="en-US" sz="1800" b="1" i="0" u="none" strike="noStrike" kern="1200" cap="none" spc="0" normalizeH="0" baseline="0" noProof="0" dirty="0">
                  <a:ln>
                    <a:noFill/>
                  </a:ln>
                  <a:solidFill>
                    <a:srgbClr val="000000"/>
                  </a:solidFill>
                  <a:effectLst/>
                  <a:uLnTx/>
                  <a:uFillTx/>
                  <a:latin typeface="Calibri"/>
                  <a:ea typeface="Avenir"/>
                  <a:cs typeface="Avenir"/>
                  <a:sym typeface="Avenir"/>
                </a:rPr>
                <a:t>Productivity</a:t>
              </a:r>
              <a:endParaRPr kumimoji="0" sz="6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80223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953AD7-4898-47AE-9A91-2659E374CD0E}"/>
              </a:ext>
            </a:extLst>
          </p:cNvPr>
          <p:cNvSpPr>
            <a:spLocks noGrp="1"/>
          </p:cNvSpPr>
          <p:nvPr>
            <p:ph type="body" sz="quarter" idx="13"/>
          </p:nvPr>
        </p:nvSpPr>
        <p:spPr/>
        <p:txBody>
          <a:bodyPr/>
          <a:lstStyle/>
          <a:p>
            <a:r>
              <a:rPr lang="en-GB"/>
              <a:t>Drive business resiliency. Transform faster, reduce costs and easily scale.</a:t>
            </a:r>
            <a:endParaRPr lang="en-US"/>
          </a:p>
        </p:txBody>
      </p:sp>
      <p:sp>
        <p:nvSpPr>
          <p:cNvPr id="3" name="Title 2">
            <a:extLst>
              <a:ext uri="{FF2B5EF4-FFF2-40B4-BE49-F238E27FC236}">
                <a16:creationId xmlns:a16="http://schemas.microsoft.com/office/drawing/2014/main" id="{A95E1E9B-0210-4D1F-97C7-D7030496074C}"/>
              </a:ext>
            </a:extLst>
          </p:cNvPr>
          <p:cNvSpPr>
            <a:spLocks noGrp="1"/>
          </p:cNvSpPr>
          <p:nvPr>
            <p:ph type="title"/>
          </p:nvPr>
        </p:nvSpPr>
        <p:spPr/>
        <p:txBody>
          <a:bodyPr/>
          <a:lstStyle/>
          <a:p>
            <a:r>
              <a:rPr lang="en-US"/>
              <a:t>Digital acceleration with AVEVA software in the Cloud</a:t>
            </a:r>
          </a:p>
        </p:txBody>
      </p:sp>
      <p:grpSp>
        <p:nvGrpSpPr>
          <p:cNvPr id="99" name="Group 98">
            <a:extLst>
              <a:ext uri="{FF2B5EF4-FFF2-40B4-BE49-F238E27FC236}">
                <a16:creationId xmlns:a16="http://schemas.microsoft.com/office/drawing/2014/main" id="{2B49ECFB-4A96-479E-ABBA-6A4E0C94D211}"/>
              </a:ext>
            </a:extLst>
          </p:cNvPr>
          <p:cNvGrpSpPr/>
          <p:nvPr/>
        </p:nvGrpSpPr>
        <p:grpSpPr>
          <a:xfrm>
            <a:off x="740739" y="2144982"/>
            <a:ext cx="2568267" cy="2499028"/>
            <a:chOff x="622642" y="2286369"/>
            <a:chExt cx="2568267" cy="2499028"/>
          </a:xfrm>
          <a:solidFill>
            <a:schemeClr val="bg1">
              <a:lumMod val="95000"/>
            </a:schemeClr>
          </a:solidFill>
        </p:grpSpPr>
        <p:sp>
          <p:nvSpPr>
            <p:cNvPr id="16" name="Rectangle 15">
              <a:extLst>
                <a:ext uri="{FF2B5EF4-FFF2-40B4-BE49-F238E27FC236}">
                  <a16:creationId xmlns:a16="http://schemas.microsoft.com/office/drawing/2014/main" id="{191AFDCE-C036-47A7-B97B-612C6906BDFE}"/>
                </a:ext>
              </a:extLst>
            </p:cNvPr>
            <p:cNvSpPr/>
            <p:nvPr/>
          </p:nvSpPr>
          <p:spPr>
            <a:xfrm>
              <a:off x="622643" y="2286369"/>
              <a:ext cx="2568266" cy="756000"/>
            </a:xfrm>
            <a:prstGeom prst="rect">
              <a:avLst/>
            </a:prstGeom>
            <a:grpFill/>
          </p:spPr>
          <p:txBody>
            <a:bodyPr wrap="square" lIns="14438" tIns="7218" rIns="14438" bIns="7218" anchor="ctr">
              <a:noAutofit/>
            </a:bodyPr>
            <a:lstStyle/>
            <a:p>
              <a:pPr marL="0" marR="0" lvl="0" indent="0" algn="ctr" defTabSz="36111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Working with </a:t>
              </a:r>
            </a:p>
            <a:p>
              <a:pPr marL="0" marR="0" lvl="0" indent="0" algn="ctr" defTabSz="36111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B04A8"/>
                  </a:solidFill>
                  <a:effectLst/>
                  <a:uLnTx/>
                  <a:uFillTx/>
                  <a:latin typeface="Calibri" panose="020F0502020204030204" pitchFamily="34" charset="0"/>
                  <a:ea typeface="Calibri" panose="020F0502020204030204" pitchFamily="34" charset="0"/>
                  <a:cs typeface="Arial" panose="020B0604020202020204" pitchFamily="34" charset="0"/>
                </a:rPr>
                <a:t>2,900+</a:t>
              </a:r>
            </a:p>
            <a:p>
              <a:pPr marL="0" marR="0" lvl="0" indent="0" algn="ctr" defTabSz="36111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Cloud customers globally</a:t>
              </a:r>
            </a:p>
          </p:txBody>
        </p:sp>
        <p:sp>
          <p:nvSpPr>
            <p:cNvPr id="17" name="Rectangle 16">
              <a:extLst>
                <a:ext uri="{FF2B5EF4-FFF2-40B4-BE49-F238E27FC236}">
                  <a16:creationId xmlns:a16="http://schemas.microsoft.com/office/drawing/2014/main" id="{D824BD53-2C08-44A6-AD15-38F64403B3BB}"/>
                </a:ext>
              </a:extLst>
            </p:cNvPr>
            <p:cNvSpPr/>
            <p:nvPr/>
          </p:nvSpPr>
          <p:spPr>
            <a:xfrm>
              <a:off x="622642" y="3161807"/>
              <a:ext cx="2568265" cy="756000"/>
            </a:xfrm>
            <a:prstGeom prst="rect">
              <a:avLst/>
            </a:prstGeom>
            <a:grpFill/>
          </p:spPr>
          <p:txBody>
            <a:bodyPr wrap="square" lIns="14438" tIns="7218" rIns="14438" bIns="7218" anchor="ctr">
              <a:noAutofit/>
            </a:bodyPr>
            <a:lstStyle/>
            <a:p>
              <a:pPr algn="ctr" defTabSz="361110">
                <a:lnSpc>
                  <a:spcPct val="90000"/>
                </a:lnSpc>
                <a:defRPr/>
              </a:pPr>
              <a:r>
                <a:rPr lang="en-US" sz="1200" dirty="0">
                  <a:solidFill>
                    <a:srgbClr val="000000"/>
                  </a:solidFill>
                  <a:latin typeface="Calibri" panose="020F0502020204030204" pitchFamily="34" charset="0"/>
                  <a:cs typeface="Times New Roman" panose="02020603050405020304" pitchFamily="18" charset="0"/>
                </a:rPr>
                <a:t>Per week more than</a:t>
              </a:r>
            </a:p>
            <a:p>
              <a:pPr marL="0" marR="0" lvl="0" indent="0" algn="ctr" defTabSz="361110" rtl="0" eaLnBrk="1" fontAlgn="auto" latinLnBrk="0" hangingPunct="1">
                <a:lnSpc>
                  <a:spcPct val="90000"/>
                </a:lnSpc>
                <a:spcBef>
                  <a:spcPts val="0"/>
                </a:spcBef>
                <a:spcAft>
                  <a:spcPts val="0"/>
                </a:spcAft>
                <a:buClrTx/>
                <a:buSzTx/>
                <a:buFontTx/>
                <a:buNone/>
                <a:tabLst/>
                <a:defRPr/>
              </a:pPr>
              <a:r>
                <a:rPr lang="en-US" sz="2400" b="1" dirty="0">
                  <a:solidFill>
                    <a:srgbClr val="6B04A8"/>
                  </a:solidFill>
                  <a:latin typeface="Calibri" panose="020F0502020204030204" pitchFamily="34" charset="0"/>
                  <a:cs typeface="Arial" panose="020B0604020202020204" pitchFamily="34" charset="0"/>
                </a:rPr>
                <a:t>80,000</a:t>
              </a:r>
            </a:p>
            <a:p>
              <a:pPr algn="ctr" defTabSz="361110">
                <a:lnSpc>
                  <a:spcPct val="90000"/>
                </a:lnSpc>
                <a:defRPr/>
              </a:pPr>
              <a:r>
                <a:rPr lang="en-US" sz="1200">
                  <a:solidFill>
                    <a:srgbClr val="000000"/>
                  </a:solidFill>
                  <a:latin typeface="Calibri" panose="020F0502020204030204" pitchFamily="34" charset="0"/>
                  <a:cs typeface="Times New Roman" panose="02020603050405020304" pitchFamily="18" charset="0"/>
                </a:rPr>
                <a:t> </a:t>
              </a:r>
              <a:r>
                <a:rPr lang="en-US" sz="1200" dirty="0">
                  <a:solidFill>
                    <a:srgbClr val="000000"/>
                  </a:solidFill>
                  <a:latin typeface="Calibri" panose="020F0502020204030204" pitchFamily="34" charset="0"/>
                  <a:cs typeface="Times New Roman" panose="02020603050405020304" pitchFamily="18" charset="0"/>
                </a:rPr>
                <a:t>u</a:t>
              </a:r>
              <a:r>
                <a:rPr lang="en-US" sz="1200">
                  <a:solidFill>
                    <a:srgbClr val="000000"/>
                  </a:solidFill>
                  <a:latin typeface="Calibri" panose="020F0502020204030204" pitchFamily="34" charset="0"/>
                  <a:cs typeface="Times New Roman" panose="02020603050405020304" pitchFamily="18" charset="0"/>
                </a:rPr>
                <a:t>ser </a:t>
              </a:r>
              <a:r>
                <a:rPr lang="en-US" sz="1200" dirty="0">
                  <a:solidFill>
                    <a:srgbClr val="000000"/>
                  </a:solidFill>
                  <a:latin typeface="Calibri" panose="020F0502020204030204" pitchFamily="34" charset="0"/>
                  <a:cs typeface="Times New Roman" panose="02020603050405020304" pitchFamily="18" charset="0"/>
                </a:rPr>
                <a:t>logins</a:t>
              </a:r>
            </a:p>
          </p:txBody>
        </p:sp>
        <p:sp>
          <p:nvSpPr>
            <p:cNvPr id="18" name="Rectangle 17">
              <a:extLst>
                <a:ext uri="{FF2B5EF4-FFF2-40B4-BE49-F238E27FC236}">
                  <a16:creationId xmlns:a16="http://schemas.microsoft.com/office/drawing/2014/main" id="{715B8A2B-529E-4290-B63F-7920DA9CDF6F}"/>
                </a:ext>
              </a:extLst>
            </p:cNvPr>
            <p:cNvSpPr/>
            <p:nvPr/>
          </p:nvSpPr>
          <p:spPr>
            <a:xfrm>
              <a:off x="622642" y="4029397"/>
              <a:ext cx="2563669" cy="756000"/>
            </a:xfrm>
            <a:prstGeom prst="rect">
              <a:avLst/>
            </a:prstGeom>
            <a:grpFill/>
          </p:spPr>
          <p:txBody>
            <a:bodyPr wrap="square" lIns="14438" tIns="7218" rIns="14438" bIns="7218" anchor="ctr">
              <a:noAutofit/>
            </a:bodyPr>
            <a:lstStyle/>
            <a:p>
              <a:pPr marL="0" marR="0" lvl="0" indent="0" algn="ctr" defTabSz="36111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Seeing at least</a:t>
              </a:r>
            </a:p>
            <a:p>
              <a:pPr marL="0" marR="0" lvl="0" indent="0" algn="ctr" defTabSz="36111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B04A8"/>
                  </a:solidFill>
                  <a:effectLst/>
                  <a:uLnTx/>
                  <a:uFillTx/>
                  <a:latin typeface="Calibri" panose="020F0502020204030204" pitchFamily="34" charset="0"/>
                  <a:ea typeface="+mn-ea"/>
                  <a:cs typeface="Times New Roman" panose="02020603050405020304" pitchFamily="18" charset="0"/>
                </a:rPr>
                <a:t>20%</a:t>
              </a:r>
            </a:p>
            <a:p>
              <a:pPr marL="0" marR="0" lvl="0" indent="0" algn="ctr" defTabSz="36111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efficiency gain by moving to Cloud</a:t>
              </a:r>
            </a:p>
          </p:txBody>
        </p:sp>
      </p:grpSp>
      <p:sp>
        <p:nvSpPr>
          <p:cNvPr id="9" name="Rectangle 8">
            <a:extLst>
              <a:ext uri="{FF2B5EF4-FFF2-40B4-BE49-F238E27FC236}">
                <a16:creationId xmlns:a16="http://schemas.microsoft.com/office/drawing/2014/main" id="{14B58582-2F79-45F4-AAF7-D40EE2C1F88F}"/>
              </a:ext>
            </a:extLst>
          </p:cNvPr>
          <p:cNvSpPr/>
          <p:nvPr/>
        </p:nvSpPr>
        <p:spPr>
          <a:xfrm>
            <a:off x="8783568" y="2142577"/>
            <a:ext cx="2666653" cy="756000"/>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buClr>
                <a:schemeClr val="bg2"/>
              </a:buClr>
            </a:pPr>
            <a:r>
              <a:rPr lang="pt-BR" sz="1200" b="1">
                <a:solidFill>
                  <a:schemeClr val="accent1"/>
                </a:solidFill>
              </a:rPr>
              <a:t>The </a:t>
            </a:r>
            <a:r>
              <a:rPr lang="en-US" sz="1200" b="1">
                <a:solidFill>
                  <a:schemeClr val="accent1"/>
                </a:solidFill>
              </a:rPr>
              <a:t>broadest and deepest industrial software</a:t>
            </a:r>
            <a:r>
              <a:rPr lang="en-US" sz="1200"/>
              <a:t> </a:t>
            </a:r>
            <a:r>
              <a:rPr lang="en-US" sz="1200">
                <a:solidFill>
                  <a:schemeClr val="tx1"/>
                </a:solidFill>
              </a:rPr>
              <a:t>with seamless collaboration in a single out-of-the-box cloud hub</a:t>
            </a:r>
          </a:p>
        </p:txBody>
      </p:sp>
      <p:sp>
        <p:nvSpPr>
          <p:cNvPr id="43" name="Rectangle 42">
            <a:extLst>
              <a:ext uri="{FF2B5EF4-FFF2-40B4-BE49-F238E27FC236}">
                <a16:creationId xmlns:a16="http://schemas.microsoft.com/office/drawing/2014/main" id="{531A66DE-1E82-4120-A41D-F87BD6A1D8F1}"/>
              </a:ext>
            </a:extLst>
          </p:cNvPr>
          <p:cNvSpPr/>
          <p:nvPr/>
        </p:nvSpPr>
        <p:spPr>
          <a:xfrm>
            <a:off x="8783567" y="5122920"/>
            <a:ext cx="2666653" cy="756000"/>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buClr>
                <a:schemeClr val="bg2"/>
              </a:buClr>
            </a:pPr>
            <a:r>
              <a:rPr lang="en-US" sz="1200">
                <a:solidFill>
                  <a:schemeClr val="tx1"/>
                </a:solidFill>
              </a:rPr>
              <a:t>Our proven technology and expertise helping you </a:t>
            </a:r>
            <a:r>
              <a:rPr lang="en-US" sz="1200" b="1">
                <a:solidFill>
                  <a:schemeClr val="accent1"/>
                </a:solidFill>
              </a:rPr>
              <a:t>reduce the time to value </a:t>
            </a:r>
            <a:r>
              <a:rPr lang="en-US" sz="1200">
                <a:solidFill>
                  <a:schemeClr val="tx1"/>
                </a:solidFill>
              </a:rPr>
              <a:t>and </a:t>
            </a:r>
            <a:r>
              <a:rPr lang="en-US" sz="1200" b="1">
                <a:solidFill>
                  <a:schemeClr val="accent1"/>
                </a:solidFill>
              </a:rPr>
              <a:t>improve your business agility</a:t>
            </a:r>
            <a:r>
              <a:rPr lang="en-US" sz="1200"/>
              <a:t>. </a:t>
            </a:r>
          </a:p>
        </p:txBody>
      </p:sp>
      <p:grpSp>
        <p:nvGrpSpPr>
          <p:cNvPr id="13" name="Group 12">
            <a:extLst>
              <a:ext uri="{FF2B5EF4-FFF2-40B4-BE49-F238E27FC236}">
                <a16:creationId xmlns:a16="http://schemas.microsoft.com/office/drawing/2014/main" id="{B4D7951E-F809-4E93-ADFA-E03214D99B41}"/>
              </a:ext>
            </a:extLst>
          </p:cNvPr>
          <p:cNvGrpSpPr/>
          <p:nvPr/>
        </p:nvGrpSpPr>
        <p:grpSpPr>
          <a:xfrm>
            <a:off x="8594527" y="3258884"/>
            <a:ext cx="3135129" cy="1617130"/>
            <a:chOff x="8402647" y="3124658"/>
            <a:chExt cx="3138324" cy="1633034"/>
          </a:xfrm>
        </p:grpSpPr>
        <p:pic>
          <p:nvPicPr>
            <p:cNvPr id="29" name="Picture 28">
              <a:extLst>
                <a:ext uri="{FF2B5EF4-FFF2-40B4-BE49-F238E27FC236}">
                  <a16:creationId xmlns:a16="http://schemas.microsoft.com/office/drawing/2014/main" id="{94C7F74D-9398-493C-8E87-23E846FE474A}"/>
                </a:ext>
              </a:extLst>
            </p:cNvPr>
            <p:cNvPicPr>
              <a:picLocks noChangeAspect="1"/>
            </p:cNvPicPr>
            <p:nvPr/>
          </p:nvPicPr>
          <p:blipFill rotWithShape="1">
            <a:blip r:embed="rId3">
              <a:extLst>
                <a:ext uri="{28A0092B-C50C-407E-A947-70E740481C1C}">
                  <a14:useLocalDpi xmlns:a14="http://schemas.microsoft.com/office/drawing/2010/main" val="0"/>
                </a:ext>
              </a:extLst>
            </a:blip>
            <a:srcRect l="4459"/>
            <a:stretch/>
          </p:blipFill>
          <p:spPr>
            <a:xfrm>
              <a:off x="8402647" y="3221819"/>
              <a:ext cx="2669371" cy="1535873"/>
            </a:xfrm>
            <a:prstGeom prst="rect">
              <a:avLst/>
            </a:prstGeom>
          </p:spPr>
        </p:pic>
        <p:pic>
          <p:nvPicPr>
            <p:cNvPr id="62" name="Picture 61">
              <a:extLst>
                <a:ext uri="{FF2B5EF4-FFF2-40B4-BE49-F238E27FC236}">
                  <a16:creationId xmlns:a16="http://schemas.microsoft.com/office/drawing/2014/main" id="{1147247C-FC0E-4852-B972-3ED9538A6D18}"/>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0005097" y="3124658"/>
              <a:ext cx="1535874" cy="1535874"/>
            </a:xfrm>
            <a:prstGeom prst="rect">
              <a:avLst/>
            </a:prstGeom>
          </p:spPr>
        </p:pic>
      </p:grpSp>
      <p:pic>
        <p:nvPicPr>
          <p:cNvPr id="19" name="Picture 18">
            <a:extLst>
              <a:ext uri="{FF2B5EF4-FFF2-40B4-BE49-F238E27FC236}">
                <a16:creationId xmlns:a16="http://schemas.microsoft.com/office/drawing/2014/main" id="{9A907643-6B39-4625-8873-84B465020179}"/>
              </a:ext>
            </a:extLst>
          </p:cNvPr>
          <p:cNvPicPr>
            <a:picLocks noChangeAspect="1"/>
          </p:cNvPicPr>
          <p:nvPr/>
        </p:nvPicPr>
        <p:blipFill>
          <a:blip r:embed="rId5">
            <a:grayscl/>
          </a:blip>
          <a:stretch>
            <a:fillRect/>
          </a:stretch>
        </p:blipFill>
        <p:spPr>
          <a:xfrm>
            <a:off x="2115336" y="4825292"/>
            <a:ext cx="796903" cy="1057116"/>
          </a:xfrm>
          <a:prstGeom prst="rect">
            <a:avLst/>
          </a:prstGeom>
          <a:ln>
            <a:noFill/>
          </a:ln>
        </p:spPr>
      </p:pic>
      <p:pic>
        <p:nvPicPr>
          <p:cNvPr id="61" name="Picture 60">
            <a:extLst>
              <a:ext uri="{FF2B5EF4-FFF2-40B4-BE49-F238E27FC236}">
                <a16:creationId xmlns:a16="http://schemas.microsoft.com/office/drawing/2014/main" id="{218515CC-8AC0-4B11-93A3-1934989B761D}"/>
              </a:ext>
            </a:extLst>
          </p:cNvPr>
          <p:cNvPicPr>
            <a:picLocks noChangeAspect="1"/>
          </p:cNvPicPr>
          <p:nvPr/>
        </p:nvPicPr>
        <p:blipFill rotWithShape="1">
          <a:blip r:embed="rId6">
            <a:grayscl/>
          </a:blip>
          <a:srcRect l="9982" t="11247" r="8781" b="10569"/>
          <a:stretch/>
        </p:blipFill>
        <p:spPr>
          <a:xfrm>
            <a:off x="1129810" y="4813274"/>
            <a:ext cx="686452" cy="660658"/>
          </a:xfrm>
          <a:prstGeom prst="rect">
            <a:avLst/>
          </a:prstGeom>
        </p:spPr>
      </p:pic>
      <p:pic>
        <p:nvPicPr>
          <p:cNvPr id="22" name="Picture 21">
            <a:extLst>
              <a:ext uri="{FF2B5EF4-FFF2-40B4-BE49-F238E27FC236}">
                <a16:creationId xmlns:a16="http://schemas.microsoft.com/office/drawing/2014/main" id="{E9A900A1-CA4C-4AD4-900D-CE1F122E4621}"/>
              </a:ext>
            </a:extLst>
          </p:cNvPr>
          <p:cNvPicPr>
            <a:picLocks noChangeAspect="1"/>
          </p:cNvPicPr>
          <p:nvPr/>
        </p:nvPicPr>
        <p:blipFill>
          <a:blip r:embed="rId7">
            <a:grayscl/>
          </a:blip>
          <a:stretch>
            <a:fillRect/>
          </a:stretch>
        </p:blipFill>
        <p:spPr>
          <a:xfrm>
            <a:off x="1032627" y="5462458"/>
            <a:ext cx="922994" cy="416462"/>
          </a:xfrm>
          <a:prstGeom prst="rect">
            <a:avLst/>
          </a:prstGeom>
          <a:ln>
            <a:solidFill>
              <a:schemeClr val="bg1">
                <a:lumMod val="85000"/>
              </a:schemeClr>
            </a:solidFill>
          </a:ln>
        </p:spPr>
      </p:pic>
      <p:grpSp>
        <p:nvGrpSpPr>
          <p:cNvPr id="50" name="Group 49">
            <a:extLst>
              <a:ext uri="{FF2B5EF4-FFF2-40B4-BE49-F238E27FC236}">
                <a16:creationId xmlns:a16="http://schemas.microsoft.com/office/drawing/2014/main" id="{7C5E358B-6284-4F0D-9297-6E2E917DA82A}"/>
              </a:ext>
            </a:extLst>
          </p:cNvPr>
          <p:cNvGrpSpPr/>
          <p:nvPr/>
        </p:nvGrpSpPr>
        <p:grpSpPr>
          <a:xfrm>
            <a:off x="3802461" y="2169275"/>
            <a:ext cx="4584340" cy="3641796"/>
            <a:chOff x="3798758" y="2149848"/>
            <a:chExt cx="4584340" cy="3641796"/>
          </a:xfrm>
        </p:grpSpPr>
        <p:grpSp>
          <p:nvGrpSpPr>
            <p:cNvPr id="48" name="Group 47">
              <a:extLst>
                <a:ext uri="{FF2B5EF4-FFF2-40B4-BE49-F238E27FC236}">
                  <a16:creationId xmlns:a16="http://schemas.microsoft.com/office/drawing/2014/main" id="{1B3EA085-6102-4F2A-BA4A-65BFB177EE1C}"/>
                </a:ext>
              </a:extLst>
            </p:cNvPr>
            <p:cNvGrpSpPr/>
            <p:nvPr/>
          </p:nvGrpSpPr>
          <p:grpSpPr>
            <a:xfrm>
              <a:off x="3798758" y="2149848"/>
              <a:ext cx="4584340" cy="3641796"/>
              <a:chOff x="3798758" y="2149848"/>
              <a:chExt cx="4584340" cy="3641796"/>
            </a:xfrm>
          </p:grpSpPr>
          <p:grpSp>
            <p:nvGrpSpPr>
              <p:cNvPr id="46" name="Group 45">
                <a:extLst>
                  <a:ext uri="{FF2B5EF4-FFF2-40B4-BE49-F238E27FC236}">
                    <a16:creationId xmlns:a16="http://schemas.microsoft.com/office/drawing/2014/main" id="{3F3F3551-760A-4A86-B460-7E1C30F706E9}"/>
                  </a:ext>
                </a:extLst>
              </p:cNvPr>
              <p:cNvGrpSpPr/>
              <p:nvPr/>
            </p:nvGrpSpPr>
            <p:grpSpPr>
              <a:xfrm>
                <a:off x="6110585" y="3991644"/>
                <a:ext cx="2272513" cy="1800000"/>
                <a:chOff x="6110585" y="3991644"/>
                <a:chExt cx="2272513" cy="1800000"/>
              </a:xfrm>
            </p:grpSpPr>
            <p:sp>
              <p:nvSpPr>
                <p:cNvPr id="70" name="Rectangle: Diagonal Corners Rounded 69">
                  <a:extLst>
                    <a:ext uri="{FF2B5EF4-FFF2-40B4-BE49-F238E27FC236}">
                      <a16:creationId xmlns:a16="http://schemas.microsoft.com/office/drawing/2014/main" id="{2994EB34-9807-4CF9-9AA1-5F78D8155792}"/>
                    </a:ext>
                  </a:extLst>
                </p:cNvPr>
                <p:cNvSpPr/>
                <p:nvPr/>
              </p:nvSpPr>
              <p:spPr>
                <a:xfrm flipH="1">
                  <a:off x="6115098" y="3991644"/>
                  <a:ext cx="2268000" cy="1800000"/>
                </a:xfrm>
                <a:prstGeom prst="round2DiagRect">
                  <a:avLst>
                    <a:gd name="adj1" fmla="val 0"/>
                    <a:gd name="adj2" fmla="val 0"/>
                  </a:avLst>
                </a:prstGeom>
                <a:ln w="22225"/>
              </p:spPr>
              <p:style>
                <a:lnRef idx="2">
                  <a:schemeClr val="accent4"/>
                </a:lnRef>
                <a:fillRef idx="1">
                  <a:schemeClr val="lt1"/>
                </a:fillRef>
                <a:effectRef idx="0">
                  <a:schemeClr val="accent4"/>
                </a:effectRef>
                <a:fontRef idx="minor">
                  <a:schemeClr val="dk1"/>
                </a:fontRef>
              </p:style>
              <p:txBody>
                <a:bodyPr rtlCol="0" anchor="ctr"/>
                <a:lstStyle/>
                <a:p>
                  <a:pPr marL="71438"/>
                  <a:endParaRPr lang="en-US" sz="600">
                    <a:solidFill>
                      <a:schemeClr val="tx1"/>
                    </a:solidFill>
                  </a:endParaRPr>
                </a:p>
                <a:p>
                  <a:pPr marL="446088" indent="-107950">
                    <a:buFont typeface="Arial" panose="020B0604020202020204" pitchFamily="34" charset="0"/>
                    <a:buChar char="•"/>
                  </a:pPr>
                  <a:r>
                    <a:rPr lang="en-US" sz="1100">
                      <a:solidFill>
                        <a:schemeClr val="tx1"/>
                      </a:solidFill>
                    </a:rPr>
                    <a:t>Certified data security</a:t>
                  </a:r>
                </a:p>
                <a:p>
                  <a:pPr marL="446088" indent="-107950">
                    <a:buFont typeface="Arial" panose="020B0604020202020204" pitchFamily="34" charset="0"/>
                    <a:buChar char="•"/>
                  </a:pPr>
                  <a:r>
                    <a:rPr lang="en-US" sz="1100">
                      <a:solidFill>
                        <a:schemeClr val="tx1"/>
                      </a:solidFill>
                    </a:rPr>
                    <a:t>&gt; 99% uptime</a:t>
                  </a:r>
                </a:p>
                <a:p>
                  <a:pPr marL="446088" indent="-107950">
                    <a:buFont typeface="Arial" panose="020B0604020202020204" pitchFamily="34" charset="0"/>
                    <a:buChar char="•"/>
                  </a:pPr>
                  <a:r>
                    <a:rPr lang="en-US" sz="1100">
                      <a:solidFill>
                        <a:schemeClr val="tx1"/>
                      </a:solidFill>
                    </a:rPr>
                    <a:t>Reduce IT dependency</a:t>
                  </a:r>
                  <a:endParaRPr lang="en-IN" sz="1100">
                    <a:solidFill>
                      <a:schemeClr val="tx1"/>
                    </a:solidFill>
                  </a:endParaRPr>
                </a:p>
              </p:txBody>
            </p:sp>
            <p:sp>
              <p:nvSpPr>
                <p:cNvPr id="15" name="Freeform: Shape 14">
                  <a:extLst>
                    <a:ext uri="{FF2B5EF4-FFF2-40B4-BE49-F238E27FC236}">
                      <a16:creationId xmlns:a16="http://schemas.microsoft.com/office/drawing/2014/main" id="{2008FB57-8941-4BF5-B538-18D978678869}"/>
                    </a:ext>
                  </a:extLst>
                </p:cNvPr>
                <p:cNvSpPr/>
                <p:nvPr/>
              </p:nvSpPr>
              <p:spPr>
                <a:xfrm>
                  <a:off x="6110585" y="3991878"/>
                  <a:ext cx="738934" cy="73893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34" name="Rectangle 33">
                  <a:extLst>
                    <a:ext uri="{FF2B5EF4-FFF2-40B4-BE49-F238E27FC236}">
                      <a16:creationId xmlns:a16="http://schemas.microsoft.com/office/drawing/2014/main" id="{B9410420-D79A-43F2-9237-39AA0DAC5A11}"/>
                    </a:ext>
                  </a:extLst>
                </p:cNvPr>
                <p:cNvSpPr/>
                <p:nvPr/>
              </p:nvSpPr>
              <p:spPr>
                <a:xfrm>
                  <a:off x="6121537" y="5395644"/>
                  <a:ext cx="2258573" cy="396000"/>
                </a:xfrm>
                <a:prstGeom prst="rect">
                  <a:avLst/>
                </a:prstGeom>
                <a:solidFill>
                  <a:schemeClr val="accent4"/>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95350">
                    <a:tabLst>
                      <a:tab pos="1885950" algn="l"/>
                    </a:tabLst>
                  </a:pPr>
                  <a:r>
                    <a:rPr lang="en-US" sz="2000">
                      <a:solidFill>
                        <a:schemeClr val="bg1"/>
                      </a:solidFill>
                      <a:latin typeface="+mj-lt"/>
                    </a:rPr>
                    <a:t>Secure</a:t>
                  </a:r>
                </a:p>
              </p:txBody>
            </p:sp>
            <p:sp>
              <p:nvSpPr>
                <p:cNvPr id="85" name="Freeform 194">
                  <a:extLst>
                    <a:ext uri="{FF2B5EF4-FFF2-40B4-BE49-F238E27FC236}">
                      <a16:creationId xmlns:a16="http://schemas.microsoft.com/office/drawing/2014/main" id="{155136FB-9A40-4AAE-85BB-2CAB0265931E}"/>
                    </a:ext>
                  </a:extLst>
                </p:cNvPr>
                <p:cNvSpPr>
                  <a:spLocks noChangeAspect="1" noEditPoints="1"/>
                </p:cNvSpPr>
                <p:nvPr/>
              </p:nvSpPr>
              <p:spPr bwMode="auto">
                <a:xfrm>
                  <a:off x="7955812" y="5462458"/>
                  <a:ext cx="288000" cy="288000"/>
                </a:xfrm>
                <a:custGeom>
                  <a:avLst/>
                  <a:gdLst>
                    <a:gd name="T0" fmla="*/ 168 w 256"/>
                    <a:gd name="T1" fmla="*/ 96 h 256"/>
                    <a:gd name="T2" fmla="*/ 144 w 256"/>
                    <a:gd name="T3" fmla="*/ 88 h 256"/>
                    <a:gd name="T4" fmla="*/ 72 w 256"/>
                    <a:gd name="T5" fmla="*/ 120 h 256"/>
                    <a:gd name="T6" fmla="*/ 192 w 256"/>
                    <a:gd name="T7" fmla="*/ 112 h 256"/>
                    <a:gd name="T8" fmla="*/ 184 w 256"/>
                    <a:gd name="T9" fmla="*/ 0 h 256"/>
                    <a:gd name="T10" fmla="*/ 64 w 256"/>
                    <a:gd name="T11" fmla="*/ 8 h 256"/>
                    <a:gd name="T12" fmla="*/ 72 w 256"/>
                    <a:gd name="T13" fmla="*/ 120 h 256"/>
                    <a:gd name="T14" fmla="*/ 140 w 256"/>
                    <a:gd name="T15" fmla="*/ 8 h 256"/>
                    <a:gd name="T16" fmla="*/ 116 w 256"/>
                    <a:gd name="T17" fmla="*/ 24 h 256"/>
                    <a:gd name="T18" fmla="*/ 72 w 256"/>
                    <a:gd name="T19" fmla="*/ 8 h 256"/>
                    <a:gd name="T20" fmla="*/ 108 w 256"/>
                    <a:gd name="T21" fmla="*/ 28 h 256"/>
                    <a:gd name="T22" fmla="*/ 144 w 256"/>
                    <a:gd name="T23" fmla="*/ 32 h 256"/>
                    <a:gd name="T24" fmla="*/ 148 w 256"/>
                    <a:gd name="T25" fmla="*/ 8 h 256"/>
                    <a:gd name="T26" fmla="*/ 184 w 256"/>
                    <a:gd name="T27" fmla="*/ 112 h 256"/>
                    <a:gd name="T28" fmla="*/ 72 w 256"/>
                    <a:gd name="T29" fmla="*/ 8 h 256"/>
                    <a:gd name="T30" fmla="*/ 112 w 256"/>
                    <a:gd name="T31" fmla="*/ 228 h 256"/>
                    <a:gd name="T32" fmla="*/ 104 w 256"/>
                    <a:gd name="T33" fmla="*/ 178 h 256"/>
                    <a:gd name="T34" fmla="*/ 40 w 256"/>
                    <a:gd name="T35" fmla="*/ 136 h 256"/>
                    <a:gd name="T36" fmla="*/ 20 w 256"/>
                    <a:gd name="T37" fmla="*/ 60 h 256"/>
                    <a:gd name="T38" fmla="*/ 0 w 256"/>
                    <a:gd name="T39" fmla="*/ 164 h 256"/>
                    <a:gd name="T40" fmla="*/ 44 w 256"/>
                    <a:gd name="T41" fmla="*/ 226 h 256"/>
                    <a:gd name="T42" fmla="*/ 36 w 256"/>
                    <a:gd name="T43" fmla="*/ 228 h 256"/>
                    <a:gd name="T44" fmla="*/ 32 w 256"/>
                    <a:gd name="T45" fmla="*/ 256 h 256"/>
                    <a:gd name="T46" fmla="*/ 40 w 256"/>
                    <a:gd name="T47" fmla="*/ 236 h 256"/>
                    <a:gd name="T48" fmla="*/ 112 w 256"/>
                    <a:gd name="T49" fmla="*/ 256 h 256"/>
                    <a:gd name="T50" fmla="*/ 120 w 256"/>
                    <a:gd name="T51" fmla="*/ 232 h 256"/>
                    <a:gd name="T52" fmla="*/ 104 w 256"/>
                    <a:gd name="T53" fmla="*/ 228 h 256"/>
                    <a:gd name="T54" fmla="*/ 52 w 256"/>
                    <a:gd name="T55" fmla="*/ 224 h 256"/>
                    <a:gd name="T56" fmla="*/ 15 w 256"/>
                    <a:gd name="T57" fmla="*/ 182 h 256"/>
                    <a:gd name="T58" fmla="*/ 8 w 256"/>
                    <a:gd name="T59" fmla="*/ 80 h 256"/>
                    <a:gd name="T60" fmla="*/ 32 w 256"/>
                    <a:gd name="T61" fmla="*/ 80 h 256"/>
                    <a:gd name="T62" fmla="*/ 32 w 256"/>
                    <a:gd name="T63" fmla="*/ 149 h 256"/>
                    <a:gd name="T64" fmla="*/ 69 w 256"/>
                    <a:gd name="T65" fmla="*/ 199 h 256"/>
                    <a:gd name="T66" fmla="*/ 75 w 256"/>
                    <a:gd name="T67" fmla="*/ 193 h 256"/>
                    <a:gd name="T68" fmla="*/ 43 w 256"/>
                    <a:gd name="T69" fmla="*/ 144 h 256"/>
                    <a:gd name="T70" fmla="*/ 98 w 256"/>
                    <a:gd name="T71" fmla="*/ 184 h 256"/>
                    <a:gd name="T72" fmla="*/ 104 w 256"/>
                    <a:gd name="T73" fmla="*/ 228 h 256"/>
                    <a:gd name="T74" fmla="*/ 216 w 256"/>
                    <a:gd name="T75" fmla="*/ 80 h 256"/>
                    <a:gd name="T76" fmla="*/ 190 w 256"/>
                    <a:gd name="T77" fmla="*/ 138 h 256"/>
                    <a:gd name="T78" fmla="*/ 144 w 256"/>
                    <a:gd name="T79" fmla="*/ 198 h 256"/>
                    <a:gd name="T80" fmla="*/ 140 w 256"/>
                    <a:gd name="T81" fmla="*/ 228 h 256"/>
                    <a:gd name="T82" fmla="*/ 136 w 256"/>
                    <a:gd name="T83" fmla="*/ 256 h 256"/>
                    <a:gd name="T84" fmla="*/ 144 w 256"/>
                    <a:gd name="T85" fmla="*/ 236 h 256"/>
                    <a:gd name="T86" fmla="*/ 216 w 256"/>
                    <a:gd name="T87" fmla="*/ 256 h 256"/>
                    <a:gd name="T88" fmla="*/ 224 w 256"/>
                    <a:gd name="T89" fmla="*/ 232 h 256"/>
                    <a:gd name="T90" fmla="*/ 212 w 256"/>
                    <a:gd name="T91" fmla="*/ 228 h 256"/>
                    <a:gd name="T92" fmla="*/ 247 w 256"/>
                    <a:gd name="T93" fmla="*/ 188 h 256"/>
                    <a:gd name="T94" fmla="*/ 256 w 256"/>
                    <a:gd name="T95" fmla="*/ 80 h 256"/>
                    <a:gd name="T96" fmla="*/ 248 w 256"/>
                    <a:gd name="T97" fmla="*/ 164 h 256"/>
                    <a:gd name="T98" fmla="*/ 205 w 256"/>
                    <a:gd name="T99" fmla="*/ 221 h 256"/>
                    <a:gd name="T100" fmla="*/ 204 w 256"/>
                    <a:gd name="T101" fmla="*/ 228 h 256"/>
                    <a:gd name="T102" fmla="*/ 152 w 256"/>
                    <a:gd name="T103" fmla="*/ 198 h 256"/>
                    <a:gd name="T104" fmla="*/ 196 w 256"/>
                    <a:gd name="T105" fmla="*/ 144 h 256"/>
                    <a:gd name="T106" fmla="*/ 212 w 256"/>
                    <a:gd name="T107" fmla="*/ 161 h 256"/>
                    <a:gd name="T108" fmla="*/ 181 w 256"/>
                    <a:gd name="T109" fmla="*/ 199 h 256"/>
                    <a:gd name="T110" fmla="*/ 218 w 256"/>
                    <a:gd name="T111" fmla="*/ 166 h 256"/>
                    <a:gd name="T112" fmla="*/ 224 w 256"/>
                    <a:gd name="T113" fmla="*/ 148 h 256"/>
                    <a:gd name="T114" fmla="*/ 236 w 256"/>
                    <a:gd name="T115" fmla="*/ 68 h 256"/>
                    <a:gd name="T116" fmla="*/ 248 w 256"/>
                    <a:gd name="T117" fmla="*/ 16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6" h="256">
                      <a:moveTo>
                        <a:pt x="144" y="96"/>
                      </a:moveTo>
                      <a:cubicBezTo>
                        <a:pt x="168" y="96"/>
                        <a:pt x="168" y="96"/>
                        <a:pt x="168" y="96"/>
                      </a:cubicBezTo>
                      <a:cubicBezTo>
                        <a:pt x="168" y="88"/>
                        <a:pt x="168" y="88"/>
                        <a:pt x="168" y="88"/>
                      </a:cubicBezTo>
                      <a:cubicBezTo>
                        <a:pt x="144" y="88"/>
                        <a:pt x="144" y="88"/>
                        <a:pt x="144" y="88"/>
                      </a:cubicBezTo>
                      <a:lnTo>
                        <a:pt x="144" y="96"/>
                      </a:lnTo>
                      <a:close/>
                      <a:moveTo>
                        <a:pt x="72" y="120"/>
                      </a:moveTo>
                      <a:cubicBezTo>
                        <a:pt x="184" y="120"/>
                        <a:pt x="184" y="120"/>
                        <a:pt x="184" y="120"/>
                      </a:cubicBezTo>
                      <a:cubicBezTo>
                        <a:pt x="188" y="120"/>
                        <a:pt x="192" y="116"/>
                        <a:pt x="192" y="112"/>
                      </a:cubicBezTo>
                      <a:cubicBezTo>
                        <a:pt x="192" y="8"/>
                        <a:pt x="192" y="8"/>
                        <a:pt x="192" y="8"/>
                      </a:cubicBezTo>
                      <a:cubicBezTo>
                        <a:pt x="192" y="4"/>
                        <a:pt x="188" y="0"/>
                        <a:pt x="184" y="0"/>
                      </a:cubicBezTo>
                      <a:cubicBezTo>
                        <a:pt x="72" y="0"/>
                        <a:pt x="72" y="0"/>
                        <a:pt x="72" y="0"/>
                      </a:cubicBezTo>
                      <a:cubicBezTo>
                        <a:pt x="68" y="0"/>
                        <a:pt x="64" y="4"/>
                        <a:pt x="64" y="8"/>
                      </a:cubicBezTo>
                      <a:cubicBezTo>
                        <a:pt x="64" y="112"/>
                        <a:pt x="64" y="112"/>
                        <a:pt x="64" y="112"/>
                      </a:cubicBezTo>
                      <a:cubicBezTo>
                        <a:pt x="64" y="116"/>
                        <a:pt x="68" y="120"/>
                        <a:pt x="72" y="120"/>
                      </a:cubicBezTo>
                      <a:close/>
                      <a:moveTo>
                        <a:pt x="116" y="8"/>
                      </a:moveTo>
                      <a:cubicBezTo>
                        <a:pt x="140" y="8"/>
                        <a:pt x="140" y="8"/>
                        <a:pt x="140" y="8"/>
                      </a:cubicBezTo>
                      <a:cubicBezTo>
                        <a:pt x="140" y="24"/>
                        <a:pt x="140" y="24"/>
                        <a:pt x="140" y="24"/>
                      </a:cubicBezTo>
                      <a:cubicBezTo>
                        <a:pt x="116" y="24"/>
                        <a:pt x="116" y="24"/>
                        <a:pt x="116" y="24"/>
                      </a:cubicBezTo>
                      <a:lnTo>
                        <a:pt x="116" y="8"/>
                      </a:lnTo>
                      <a:close/>
                      <a:moveTo>
                        <a:pt x="72" y="8"/>
                      </a:moveTo>
                      <a:cubicBezTo>
                        <a:pt x="108" y="8"/>
                        <a:pt x="108" y="8"/>
                        <a:pt x="108" y="8"/>
                      </a:cubicBezTo>
                      <a:cubicBezTo>
                        <a:pt x="108" y="28"/>
                        <a:pt x="108" y="28"/>
                        <a:pt x="108" y="28"/>
                      </a:cubicBezTo>
                      <a:cubicBezTo>
                        <a:pt x="108" y="30"/>
                        <a:pt x="110" y="32"/>
                        <a:pt x="112" y="32"/>
                      </a:cubicBezTo>
                      <a:cubicBezTo>
                        <a:pt x="144" y="32"/>
                        <a:pt x="144" y="32"/>
                        <a:pt x="144" y="32"/>
                      </a:cubicBezTo>
                      <a:cubicBezTo>
                        <a:pt x="146" y="32"/>
                        <a:pt x="148" y="30"/>
                        <a:pt x="148" y="28"/>
                      </a:cubicBezTo>
                      <a:cubicBezTo>
                        <a:pt x="148" y="8"/>
                        <a:pt x="148" y="8"/>
                        <a:pt x="148" y="8"/>
                      </a:cubicBezTo>
                      <a:cubicBezTo>
                        <a:pt x="184" y="8"/>
                        <a:pt x="184" y="8"/>
                        <a:pt x="184" y="8"/>
                      </a:cubicBezTo>
                      <a:cubicBezTo>
                        <a:pt x="184" y="112"/>
                        <a:pt x="184" y="112"/>
                        <a:pt x="184" y="112"/>
                      </a:cubicBezTo>
                      <a:cubicBezTo>
                        <a:pt x="72" y="112"/>
                        <a:pt x="72" y="112"/>
                        <a:pt x="72" y="112"/>
                      </a:cubicBezTo>
                      <a:lnTo>
                        <a:pt x="72" y="8"/>
                      </a:lnTo>
                      <a:close/>
                      <a:moveTo>
                        <a:pt x="116" y="228"/>
                      </a:moveTo>
                      <a:cubicBezTo>
                        <a:pt x="112" y="228"/>
                        <a:pt x="112" y="228"/>
                        <a:pt x="112" y="228"/>
                      </a:cubicBezTo>
                      <a:cubicBezTo>
                        <a:pt x="112" y="198"/>
                        <a:pt x="112" y="198"/>
                        <a:pt x="112" y="198"/>
                      </a:cubicBezTo>
                      <a:cubicBezTo>
                        <a:pt x="112" y="190"/>
                        <a:pt x="109" y="184"/>
                        <a:pt x="104" y="178"/>
                      </a:cubicBezTo>
                      <a:cubicBezTo>
                        <a:pt x="66" y="138"/>
                        <a:pt x="66" y="138"/>
                        <a:pt x="66" y="138"/>
                      </a:cubicBezTo>
                      <a:cubicBezTo>
                        <a:pt x="59" y="131"/>
                        <a:pt x="48" y="130"/>
                        <a:pt x="40" y="136"/>
                      </a:cubicBezTo>
                      <a:cubicBezTo>
                        <a:pt x="40" y="80"/>
                        <a:pt x="40" y="80"/>
                        <a:pt x="40" y="80"/>
                      </a:cubicBezTo>
                      <a:cubicBezTo>
                        <a:pt x="40" y="69"/>
                        <a:pt x="31" y="60"/>
                        <a:pt x="20" y="60"/>
                      </a:cubicBezTo>
                      <a:cubicBezTo>
                        <a:pt x="9" y="60"/>
                        <a:pt x="0" y="69"/>
                        <a:pt x="0" y="80"/>
                      </a:cubicBezTo>
                      <a:cubicBezTo>
                        <a:pt x="0" y="164"/>
                        <a:pt x="0" y="164"/>
                        <a:pt x="0" y="164"/>
                      </a:cubicBezTo>
                      <a:cubicBezTo>
                        <a:pt x="0" y="173"/>
                        <a:pt x="3" y="181"/>
                        <a:pt x="9" y="188"/>
                      </a:cubicBezTo>
                      <a:cubicBezTo>
                        <a:pt x="44" y="226"/>
                        <a:pt x="44" y="226"/>
                        <a:pt x="44" y="226"/>
                      </a:cubicBezTo>
                      <a:cubicBezTo>
                        <a:pt x="44" y="228"/>
                        <a:pt x="44" y="228"/>
                        <a:pt x="44" y="228"/>
                      </a:cubicBezTo>
                      <a:cubicBezTo>
                        <a:pt x="36" y="228"/>
                        <a:pt x="36" y="228"/>
                        <a:pt x="36" y="228"/>
                      </a:cubicBezTo>
                      <a:cubicBezTo>
                        <a:pt x="34" y="228"/>
                        <a:pt x="32" y="230"/>
                        <a:pt x="32" y="232"/>
                      </a:cubicBezTo>
                      <a:cubicBezTo>
                        <a:pt x="32" y="256"/>
                        <a:pt x="32" y="256"/>
                        <a:pt x="32" y="256"/>
                      </a:cubicBezTo>
                      <a:cubicBezTo>
                        <a:pt x="40" y="256"/>
                        <a:pt x="40" y="256"/>
                        <a:pt x="40" y="256"/>
                      </a:cubicBezTo>
                      <a:cubicBezTo>
                        <a:pt x="40" y="236"/>
                        <a:pt x="40" y="236"/>
                        <a:pt x="40" y="236"/>
                      </a:cubicBezTo>
                      <a:cubicBezTo>
                        <a:pt x="112" y="236"/>
                        <a:pt x="112" y="236"/>
                        <a:pt x="112" y="236"/>
                      </a:cubicBezTo>
                      <a:cubicBezTo>
                        <a:pt x="112" y="256"/>
                        <a:pt x="112" y="256"/>
                        <a:pt x="112" y="256"/>
                      </a:cubicBezTo>
                      <a:cubicBezTo>
                        <a:pt x="120" y="256"/>
                        <a:pt x="120" y="256"/>
                        <a:pt x="120" y="256"/>
                      </a:cubicBezTo>
                      <a:cubicBezTo>
                        <a:pt x="120" y="232"/>
                        <a:pt x="120" y="232"/>
                        <a:pt x="120" y="232"/>
                      </a:cubicBezTo>
                      <a:cubicBezTo>
                        <a:pt x="120" y="230"/>
                        <a:pt x="118" y="228"/>
                        <a:pt x="116" y="228"/>
                      </a:cubicBezTo>
                      <a:close/>
                      <a:moveTo>
                        <a:pt x="104" y="228"/>
                      </a:moveTo>
                      <a:cubicBezTo>
                        <a:pt x="52" y="228"/>
                        <a:pt x="52" y="228"/>
                        <a:pt x="52" y="228"/>
                      </a:cubicBezTo>
                      <a:cubicBezTo>
                        <a:pt x="52" y="224"/>
                        <a:pt x="52" y="224"/>
                        <a:pt x="52" y="224"/>
                      </a:cubicBezTo>
                      <a:cubicBezTo>
                        <a:pt x="52" y="223"/>
                        <a:pt x="52" y="222"/>
                        <a:pt x="51" y="221"/>
                      </a:cubicBezTo>
                      <a:cubicBezTo>
                        <a:pt x="15" y="182"/>
                        <a:pt x="15" y="182"/>
                        <a:pt x="15" y="182"/>
                      </a:cubicBezTo>
                      <a:cubicBezTo>
                        <a:pt x="11" y="177"/>
                        <a:pt x="8" y="171"/>
                        <a:pt x="8" y="164"/>
                      </a:cubicBezTo>
                      <a:cubicBezTo>
                        <a:pt x="8" y="80"/>
                        <a:pt x="8" y="80"/>
                        <a:pt x="8" y="80"/>
                      </a:cubicBezTo>
                      <a:cubicBezTo>
                        <a:pt x="8" y="73"/>
                        <a:pt x="13" y="68"/>
                        <a:pt x="20" y="68"/>
                      </a:cubicBezTo>
                      <a:cubicBezTo>
                        <a:pt x="27" y="68"/>
                        <a:pt x="32" y="73"/>
                        <a:pt x="32" y="80"/>
                      </a:cubicBezTo>
                      <a:cubicBezTo>
                        <a:pt x="32" y="148"/>
                        <a:pt x="32" y="148"/>
                        <a:pt x="32" y="148"/>
                      </a:cubicBezTo>
                      <a:cubicBezTo>
                        <a:pt x="32" y="148"/>
                        <a:pt x="32" y="149"/>
                        <a:pt x="32" y="149"/>
                      </a:cubicBezTo>
                      <a:cubicBezTo>
                        <a:pt x="31" y="155"/>
                        <a:pt x="33" y="162"/>
                        <a:pt x="38" y="166"/>
                      </a:cubicBezTo>
                      <a:cubicBezTo>
                        <a:pt x="69" y="199"/>
                        <a:pt x="69" y="199"/>
                        <a:pt x="69" y="199"/>
                      </a:cubicBezTo>
                      <a:cubicBezTo>
                        <a:pt x="71" y="200"/>
                        <a:pt x="73" y="200"/>
                        <a:pt x="75" y="199"/>
                      </a:cubicBezTo>
                      <a:cubicBezTo>
                        <a:pt x="76" y="197"/>
                        <a:pt x="76" y="195"/>
                        <a:pt x="75" y="193"/>
                      </a:cubicBezTo>
                      <a:cubicBezTo>
                        <a:pt x="43" y="161"/>
                        <a:pt x="43" y="161"/>
                        <a:pt x="43" y="161"/>
                      </a:cubicBezTo>
                      <a:cubicBezTo>
                        <a:pt x="39" y="156"/>
                        <a:pt x="39" y="148"/>
                        <a:pt x="43" y="144"/>
                      </a:cubicBezTo>
                      <a:cubicBezTo>
                        <a:pt x="48" y="139"/>
                        <a:pt x="56" y="139"/>
                        <a:pt x="60" y="144"/>
                      </a:cubicBezTo>
                      <a:cubicBezTo>
                        <a:pt x="98" y="184"/>
                        <a:pt x="98" y="184"/>
                        <a:pt x="98" y="184"/>
                      </a:cubicBezTo>
                      <a:cubicBezTo>
                        <a:pt x="102" y="188"/>
                        <a:pt x="104" y="192"/>
                        <a:pt x="104" y="198"/>
                      </a:cubicBezTo>
                      <a:lnTo>
                        <a:pt x="104" y="228"/>
                      </a:lnTo>
                      <a:close/>
                      <a:moveTo>
                        <a:pt x="236" y="60"/>
                      </a:moveTo>
                      <a:cubicBezTo>
                        <a:pt x="225" y="60"/>
                        <a:pt x="216" y="69"/>
                        <a:pt x="216" y="80"/>
                      </a:cubicBezTo>
                      <a:cubicBezTo>
                        <a:pt x="216" y="136"/>
                        <a:pt x="216" y="136"/>
                        <a:pt x="216" y="136"/>
                      </a:cubicBezTo>
                      <a:cubicBezTo>
                        <a:pt x="208" y="131"/>
                        <a:pt x="197" y="131"/>
                        <a:pt x="190" y="138"/>
                      </a:cubicBezTo>
                      <a:cubicBezTo>
                        <a:pt x="152" y="178"/>
                        <a:pt x="152" y="178"/>
                        <a:pt x="152" y="178"/>
                      </a:cubicBezTo>
                      <a:cubicBezTo>
                        <a:pt x="147" y="184"/>
                        <a:pt x="144" y="190"/>
                        <a:pt x="144" y="198"/>
                      </a:cubicBezTo>
                      <a:cubicBezTo>
                        <a:pt x="144" y="228"/>
                        <a:pt x="144" y="228"/>
                        <a:pt x="144" y="228"/>
                      </a:cubicBezTo>
                      <a:cubicBezTo>
                        <a:pt x="140" y="228"/>
                        <a:pt x="140" y="228"/>
                        <a:pt x="140" y="228"/>
                      </a:cubicBezTo>
                      <a:cubicBezTo>
                        <a:pt x="138" y="228"/>
                        <a:pt x="136" y="230"/>
                        <a:pt x="136" y="232"/>
                      </a:cubicBezTo>
                      <a:cubicBezTo>
                        <a:pt x="136" y="256"/>
                        <a:pt x="136" y="256"/>
                        <a:pt x="136" y="256"/>
                      </a:cubicBezTo>
                      <a:cubicBezTo>
                        <a:pt x="144" y="256"/>
                        <a:pt x="144" y="256"/>
                        <a:pt x="144" y="256"/>
                      </a:cubicBezTo>
                      <a:cubicBezTo>
                        <a:pt x="144" y="236"/>
                        <a:pt x="144" y="236"/>
                        <a:pt x="144" y="236"/>
                      </a:cubicBezTo>
                      <a:cubicBezTo>
                        <a:pt x="216" y="236"/>
                        <a:pt x="216" y="236"/>
                        <a:pt x="216" y="236"/>
                      </a:cubicBezTo>
                      <a:cubicBezTo>
                        <a:pt x="216" y="256"/>
                        <a:pt x="216" y="256"/>
                        <a:pt x="216" y="256"/>
                      </a:cubicBezTo>
                      <a:cubicBezTo>
                        <a:pt x="224" y="256"/>
                        <a:pt x="224" y="256"/>
                        <a:pt x="224" y="256"/>
                      </a:cubicBezTo>
                      <a:cubicBezTo>
                        <a:pt x="224" y="232"/>
                        <a:pt x="224" y="232"/>
                        <a:pt x="224" y="232"/>
                      </a:cubicBezTo>
                      <a:cubicBezTo>
                        <a:pt x="224" y="230"/>
                        <a:pt x="222" y="228"/>
                        <a:pt x="220" y="228"/>
                      </a:cubicBezTo>
                      <a:cubicBezTo>
                        <a:pt x="212" y="228"/>
                        <a:pt x="212" y="228"/>
                        <a:pt x="212" y="228"/>
                      </a:cubicBezTo>
                      <a:cubicBezTo>
                        <a:pt x="212" y="226"/>
                        <a:pt x="212" y="226"/>
                        <a:pt x="212" y="226"/>
                      </a:cubicBezTo>
                      <a:cubicBezTo>
                        <a:pt x="247" y="188"/>
                        <a:pt x="247" y="188"/>
                        <a:pt x="247" y="188"/>
                      </a:cubicBezTo>
                      <a:cubicBezTo>
                        <a:pt x="253" y="181"/>
                        <a:pt x="256" y="173"/>
                        <a:pt x="256" y="164"/>
                      </a:cubicBezTo>
                      <a:cubicBezTo>
                        <a:pt x="256" y="80"/>
                        <a:pt x="256" y="80"/>
                        <a:pt x="256" y="80"/>
                      </a:cubicBezTo>
                      <a:cubicBezTo>
                        <a:pt x="256" y="69"/>
                        <a:pt x="247" y="60"/>
                        <a:pt x="236" y="60"/>
                      </a:cubicBezTo>
                      <a:close/>
                      <a:moveTo>
                        <a:pt x="248" y="164"/>
                      </a:moveTo>
                      <a:cubicBezTo>
                        <a:pt x="248" y="171"/>
                        <a:pt x="245" y="177"/>
                        <a:pt x="241" y="182"/>
                      </a:cubicBezTo>
                      <a:cubicBezTo>
                        <a:pt x="205" y="221"/>
                        <a:pt x="205" y="221"/>
                        <a:pt x="205" y="221"/>
                      </a:cubicBezTo>
                      <a:cubicBezTo>
                        <a:pt x="204" y="222"/>
                        <a:pt x="204" y="223"/>
                        <a:pt x="204" y="224"/>
                      </a:cubicBezTo>
                      <a:cubicBezTo>
                        <a:pt x="204" y="228"/>
                        <a:pt x="204" y="228"/>
                        <a:pt x="204" y="228"/>
                      </a:cubicBezTo>
                      <a:cubicBezTo>
                        <a:pt x="152" y="228"/>
                        <a:pt x="152" y="228"/>
                        <a:pt x="152" y="228"/>
                      </a:cubicBezTo>
                      <a:cubicBezTo>
                        <a:pt x="152" y="198"/>
                        <a:pt x="152" y="198"/>
                        <a:pt x="152" y="198"/>
                      </a:cubicBezTo>
                      <a:cubicBezTo>
                        <a:pt x="152" y="192"/>
                        <a:pt x="154" y="188"/>
                        <a:pt x="158" y="184"/>
                      </a:cubicBezTo>
                      <a:cubicBezTo>
                        <a:pt x="196" y="144"/>
                        <a:pt x="196" y="144"/>
                        <a:pt x="196" y="144"/>
                      </a:cubicBezTo>
                      <a:cubicBezTo>
                        <a:pt x="200" y="139"/>
                        <a:pt x="208" y="139"/>
                        <a:pt x="213" y="144"/>
                      </a:cubicBezTo>
                      <a:cubicBezTo>
                        <a:pt x="217" y="148"/>
                        <a:pt x="217" y="156"/>
                        <a:pt x="212" y="161"/>
                      </a:cubicBezTo>
                      <a:cubicBezTo>
                        <a:pt x="181" y="193"/>
                        <a:pt x="181" y="193"/>
                        <a:pt x="181" y="193"/>
                      </a:cubicBezTo>
                      <a:cubicBezTo>
                        <a:pt x="180" y="195"/>
                        <a:pt x="180" y="197"/>
                        <a:pt x="181" y="199"/>
                      </a:cubicBezTo>
                      <a:cubicBezTo>
                        <a:pt x="183" y="200"/>
                        <a:pt x="185" y="200"/>
                        <a:pt x="187" y="199"/>
                      </a:cubicBezTo>
                      <a:cubicBezTo>
                        <a:pt x="218" y="166"/>
                        <a:pt x="218" y="166"/>
                        <a:pt x="218" y="166"/>
                      </a:cubicBezTo>
                      <a:cubicBezTo>
                        <a:pt x="223" y="162"/>
                        <a:pt x="225" y="155"/>
                        <a:pt x="224" y="149"/>
                      </a:cubicBezTo>
                      <a:cubicBezTo>
                        <a:pt x="224" y="149"/>
                        <a:pt x="224" y="148"/>
                        <a:pt x="224" y="148"/>
                      </a:cubicBezTo>
                      <a:cubicBezTo>
                        <a:pt x="224" y="80"/>
                        <a:pt x="224" y="80"/>
                        <a:pt x="224" y="80"/>
                      </a:cubicBezTo>
                      <a:cubicBezTo>
                        <a:pt x="224" y="73"/>
                        <a:pt x="229" y="68"/>
                        <a:pt x="236" y="68"/>
                      </a:cubicBezTo>
                      <a:cubicBezTo>
                        <a:pt x="243" y="68"/>
                        <a:pt x="248" y="73"/>
                        <a:pt x="248" y="80"/>
                      </a:cubicBezTo>
                      <a:lnTo>
                        <a:pt x="248" y="1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grpSp>
          <p:grpSp>
            <p:nvGrpSpPr>
              <p:cNvPr id="44" name="Group 43">
                <a:extLst>
                  <a:ext uri="{FF2B5EF4-FFF2-40B4-BE49-F238E27FC236}">
                    <a16:creationId xmlns:a16="http://schemas.microsoft.com/office/drawing/2014/main" id="{15F07DB6-88A6-4B64-84E1-FCF1066F5DEE}"/>
                  </a:ext>
                </a:extLst>
              </p:cNvPr>
              <p:cNvGrpSpPr/>
              <p:nvPr/>
            </p:nvGrpSpPr>
            <p:grpSpPr>
              <a:xfrm>
                <a:off x="3804982" y="3991644"/>
                <a:ext cx="2268000" cy="1800000"/>
                <a:chOff x="3804982" y="3991644"/>
                <a:chExt cx="2268000" cy="1800000"/>
              </a:xfrm>
            </p:grpSpPr>
            <p:sp>
              <p:nvSpPr>
                <p:cNvPr id="74" name="Rectangle: Diagonal Corners Rounded 73">
                  <a:extLst>
                    <a:ext uri="{FF2B5EF4-FFF2-40B4-BE49-F238E27FC236}">
                      <a16:creationId xmlns:a16="http://schemas.microsoft.com/office/drawing/2014/main" id="{DC744411-DE7B-4CC3-A65D-E40A83E52970}"/>
                    </a:ext>
                  </a:extLst>
                </p:cNvPr>
                <p:cNvSpPr/>
                <p:nvPr/>
              </p:nvSpPr>
              <p:spPr>
                <a:xfrm>
                  <a:off x="3804982" y="3991644"/>
                  <a:ext cx="2268000" cy="1800000"/>
                </a:xfrm>
                <a:prstGeom prst="round2DiagRect">
                  <a:avLst>
                    <a:gd name="adj1" fmla="val 0"/>
                    <a:gd name="adj2" fmla="val 0"/>
                  </a:avLst>
                </a:prstGeom>
                <a:ln w="22225"/>
              </p:spPr>
              <p:style>
                <a:lnRef idx="2">
                  <a:schemeClr val="accent2"/>
                </a:lnRef>
                <a:fillRef idx="1">
                  <a:schemeClr val="lt1"/>
                </a:fillRef>
                <a:effectRef idx="0">
                  <a:schemeClr val="accent2"/>
                </a:effectRef>
                <a:fontRef idx="minor">
                  <a:schemeClr val="dk1"/>
                </a:fontRef>
              </p:style>
              <p:txBody>
                <a:bodyPr lIns="0" rIns="36000" rtlCol="0" anchor="ctr"/>
                <a:lstStyle/>
                <a:p>
                  <a:pPr marL="90488"/>
                  <a:endParaRPr lang="en-US" sz="600">
                    <a:solidFill>
                      <a:schemeClr val="tx1"/>
                    </a:solidFill>
                  </a:endParaRPr>
                </a:p>
                <a:p>
                  <a:pPr marL="265113" indent="-88900">
                    <a:buFont typeface="Arial" panose="020B0604020202020204" pitchFamily="34" charset="0"/>
                    <a:buChar char="•"/>
                  </a:pPr>
                  <a:r>
                    <a:rPr lang="en-US" sz="1100">
                      <a:solidFill>
                        <a:schemeClr val="tx1"/>
                      </a:solidFill>
                    </a:rPr>
                    <a:t>One single source of truth</a:t>
                  </a:r>
                </a:p>
                <a:p>
                  <a:pPr marL="265113" indent="-88900">
                    <a:buFont typeface="Arial" panose="020B0604020202020204" pitchFamily="34" charset="0"/>
                    <a:buChar char="•"/>
                  </a:pPr>
                  <a:r>
                    <a:rPr lang="en-US" sz="1100">
                      <a:solidFill>
                        <a:schemeClr val="tx1"/>
                      </a:solidFill>
                    </a:rPr>
                    <a:t>Transparent collaboration</a:t>
                  </a:r>
                </a:p>
                <a:p>
                  <a:pPr marL="265113" indent="-88900">
                    <a:buFont typeface="Arial" panose="020B0604020202020204" pitchFamily="34" charset="0"/>
                    <a:buChar char="•"/>
                  </a:pPr>
                  <a:r>
                    <a:rPr lang="en-US" sz="1100">
                      <a:solidFill>
                        <a:schemeClr val="tx1"/>
                      </a:solidFill>
                    </a:rPr>
                    <a:t>Empower remote working</a:t>
                  </a:r>
                  <a:endParaRPr lang="en-IN" sz="1200">
                    <a:solidFill>
                      <a:schemeClr val="tx1"/>
                    </a:solidFill>
                  </a:endParaRPr>
                </a:p>
              </p:txBody>
            </p:sp>
            <p:sp>
              <p:nvSpPr>
                <p:cNvPr id="20" name="Freeform: Shape 19">
                  <a:extLst>
                    <a:ext uri="{FF2B5EF4-FFF2-40B4-BE49-F238E27FC236}">
                      <a16:creationId xmlns:a16="http://schemas.microsoft.com/office/drawing/2014/main" id="{6D6A9443-6F4E-4FC8-913C-3E71A544B065}"/>
                    </a:ext>
                  </a:extLst>
                </p:cNvPr>
                <p:cNvSpPr/>
                <p:nvPr/>
              </p:nvSpPr>
              <p:spPr>
                <a:xfrm>
                  <a:off x="5324641" y="3991879"/>
                  <a:ext cx="738934" cy="73893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33" name="Rectangle 32">
                  <a:extLst>
                    <a:ext uri="{FF2B5EF4-FFF2-40B4-BE49-F238E27FC236}">
                      <a16:creationId xmlns:a16="http://schemas.microsoft.com/office/drawing/2014/main" id="{C1F34879-83B2-4C4E-B7A4-794F1BA43F82}"/>
                    </a:ext>
                  </a:extLst>
                </p:cNvPr>
                <p:cNvSpPr/>
                <p:nvPr/>
              </p:nvSpPr>
              <p:spPr>
                <a:xfrm>
                  <a:off x="3804982" y="5395644"/>
                  <a:ext cx="2261776" cy="396000"/>
                </a:xfrm>
                <a:prstGeom prst="rect">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36575"/>
                  <a:r>
                    <a:rPr lang="en-US" sz="2000">
                      <a:solidFill>
                        <a:schemeClr val="bg1"/>
                      </a:solidFill>
                      <a:latin typeface="+mj-lt"/>
                    </a:rPr>
                    <a:t>Collaborative</a:t>
                  </a:r>
                  <a:endParaRPr lang="en-US">
                    <a:solidFill>
                      <a:schemeClr val="bg1"/>
                    </a:solidFill>
                    <a:latin typeface="+mj-lt"/>
                  </a:endParaRPr>
                </a:p>
              </p:txBody>
            </p:sp>
            <p:sp>
              <p:nvSpPr>
                <p:cNvPr id="86" name="Freeform 87">
                  <a:extLst>
                    <a:ext uri="{FF2B5EF4-FFF2-40B4-BE49-F238E27FC236}">
                      <a16:creationId xmlns:a16="http://schemas.microsoft.com/office/drawing/2014/main" id="{BC01BEDE-693E-4B66-9D33-EB9F755A3259}"/>
                    </a:ext>
                  </a:extLst>
                </p:cNvPr>
                <p:cNvSpPr>
                  <a:spLocks noChangeAspect="1" noEditPoints="1"/>
                </p:cNvSpPr>
                <p:nvPr/>
              </p:nvSpPr>
              <p:spPr bwMode="auto">
                <a:xfrm>
                  <a:off x="3950087" y="5439961"/>
                  <a:ext cx="322210" cy="288000"/>
                </a:xfrm>
                <a:custGeom>
                  <a:avLst/>
                  <a:gdLst>
                    <a:gd name="T0" fmla="*/ 213 w 258"/>
                    <a:gd name="T1" fmla="*/ 224 h 257"/>
                    <a:gd name="T2" fmla="*/ 226 w 258"/>
                    <a:gd name="T3" fmla="*/ 178 h 257"/>
                    <a:gd name="T4" fmla="*/ 174 w 258"/>
                    <a:gd name="T5" fmla="*/ 197 h 257"/>
                    <a:gd name="T6" fmla="*/ 191 w 258"/>
                    <a:gd name="T7" fmla="*/ 217 h 257"/>
                    <a:gd name="T8" fmla="*/ 193 w 258"/>
                    <a:gd name="T9" fmla="*/ 173 h 257"/>
                    <a:gd name="T10" fmla="*/ 220 w 258"/>
                    <a:gd name="T11" fmla="*/ 200 h 257"/>
                    <a:gd name="T12" fmla="*/ 141 w 258"/>
                    <a:gd name="T13" fmla="*/ 224 h 257"/>
                    <a:gd name="T14" fmla="*/ 154 w 258"/>
                    <a:gd name="T15" fmla="*/ 178 h 257"/>
                    <a:gd name="T16" fmla="*/ 102 w 258"/>
                    <a:gd name="T17" fmla="*/ 197 h 257"/>
                    <a:gd name="T18" fmla="*/ 119 w 258"/>
                    <a:gd name="T19" fmla="*/ 217 h 257"/>
                    <a:gd name="T20" fmla="*/ 121 w 258"/>
                    <a:gd name="T21" fmla="*/ 173 h 257"/>
                    <a:gd name="T22" fmla="*/ 148 w 258"/>
                    <a:gd name="T23" fmla="*/ 200 h 257"/>
                    <a:gd name="T24" fmla="*/ 201 w 258"/>
                    <a:gd name="T25" fmla="*/ 232 h 257"/>
                    <a:gd name="T26" fmla="*/ 201 w 258"/>
                    <a:gd name="T27" fmla="*/ 240 h 257"/>
                    <a:gd name="T28" fmla="*/ 253 w 258"/>
                    <a:gd name="T29" fmla="*/ 256 h 257"/>
                    <a:gd name="T30" fmla="*/ 170 w 258"/>
                    <a:gd name="T31" fmla="*/ 236 h 257"/>
                    <a:gd name="T32" fmla="*/ 111 w 258"/>
                    <a:gd name="T33" fmla="*/ 228 h 257"/>
                    <a:gd name="T34" fmla="*/ 75 w 258"/>
                    <a:gd name="T35" fmla="*/ 255 h 257"/>
                    <a:gd name="T36" fmla="*/ 129 w 258"/>
                    <a:gd name="T37" fmla="*/ 240 h 257"/>
                    <a:gd name="T38" fmla="*/ 181 w 258"/>
                    <a:gd name="T39" fmla="*/ 256 h 257"/>
                    <a:gd name="T40" fmla="*/ 76 w 258"/>
                    <a:gd name="T41" fmla="*/ 200 h 257"/>
                    <a:gd name="T42" fmla="*/ 71 w 258"/>
                    <a:gd name="T43" fmla="*/ 223 h 257"/>
                    <a:gd name="T44" fmla="*/ 67 w 258"/>
                    <a:gd name="T45" fmla="*/ 166 h 257"/>
                    <a:gd name="T46" fmla="*/ 30 w 258"/>
                    <a:gd name="T47" fmla="*/ 201 h 257"/>
                    <a:gd name="T48" fmla="*/ 38 w 258"/>
                    <a:gd name="T49" fmla="*/ 200 h 257"/>
                    <a:gd name="T50" fmla="*/ 65 w 258"/>
                    <a:gd name="T51" fmla="*/ 173 h 257"/>
                    <a:gd name="T52" fmla="*/ 81 w 258"/>
                    <a:gd name="T53" fmla="*/ 230 h 257"/>
                    <a:gd name="T54" fmla="*/ 36 w 258"/>
                    <a:gd name="T55" fmla="*/ 228 h 257"/>
                    <a:gd name="T56" fmla="*/ 5 w 258"/>
                    <a:gd name="T57" fmla="*/ 256 h 257"/>
                    <a:gd name="T58" fmla="*/ 57 w 258"/>
                    <a:gd name="T59" fmla="*/ 240 h 257"/>
                    <a:gd name="T60" fmla="*/ 136 w 258"/>
                    <a:gd name="T61" fmla="*/ 84 h 257"/>
                    <a:gd name="T62" fmla="*/ 124 w 258"/>
                    <a:gd name="T63" fmla="*/ 111 h 257"/>
                    <a:gd name="T64" fmla="*/ 122 w 258"/>
                    <a:gd name="T65" fmla="*/ 76 h 257"/>
                    <a:gd name="T66" fmla="*/ 110 w 258"/>
                    <a:gd name="T67" fmla="*/ 77 h 257"/>
                    <a:gd name="T68" fmla="*/ 43 w 258"/>
                    <a:gd name="T69" fmla="*/ 132 h 257"/>
                    <a:gd name="T70" fmla="*/ 83 w 258"/>
                    <a:gd name="T71" fmla="*/ 132 h 257"/>
                    <a:gd name="T72" fmla="*/ 151 w 258"/>
                    <a:gd name="T73" fmla="*/ 132 h 257"/>
                    <a:gd name="T74" fmla="*/ 202 w 258"/>
                    <a:gd name="T75" fmla="*/ 156 h 257"/>
                    <a:gd name="T76" fmla="*/ 257 w 258"/>
                    <a:gd name="T77" fmla="*/ 104 h 257"/>
                    <a:gd name="T78" fmla="*/ 225 w 258"/>
                    <a:gd name="T79" fmla="*/ 48 h 257"/>
                    <a:gd name="T80" fmla="*/ 129 w 258"/>
                    <a:gd name="T81" fmla="*/ 14 h 257"/>
                    <a:gd name="T82" fmla="*/ 33 w 258"/>
                    <a:gd name="T83" fmla="*/ 48 h 257"/>
                    <a:gd name="T84" fmla="*/ 1 w 258"/>
                    <a:gd name="T85" fmla="*/ 104 h 257"/>
                    <a:gd name="T86" fmla="*/ 61 w 258"/>
                    <a:gd name="T87" fmla="*/ 75 h 257"/>
                    <a:gd name="T88" fmla="*/ 21 w 258"/>
                    <a:gd name="T89" fmla="*/ 72 h 257"/>
                    <a:gd name="T90" fmla="*/ 41 w 258"/>
                    <a:gd name="T91" fmla="*/ 51 h 257"/>
                    <a:gd name="T92" fmla="*/ 93 w 258"/>
                    <a:gd name="T93" fmla="*/ 52 h 257"/>
                    <a:gd name="T94" fmla="*/ 125 w 258"/>
                    <a:gd name="T95" fmla="*/ 28 h 257"/>
                    <a:gd name="T96" fmla="*/ 172 w 258"/>
                    <a:gd name="T97" fmla="*/ 24 h 257"/>
                    <a:gd name="T98" fmla="*/ 193 w 258"/>
                    <a:gd name="T99" fmla="*/ 24 h 257"/>
                    <a:gd name="T100" fmla="*/ 221 w 258"/>
                    <a:gd name="T101" fmla="*/ 56 h 257"/>
                    <a:gd name="T102" fmla="*/ 205 w 258"/>
                    <a:gd name="T103" fmla="*/ 74 h 257"/>
                    <a:gd name="T104" fmla="*/ 240 w 258"/>
                    <a:gd name="T105" fmla="*/ 87 h 257"/>
                    <a:gd name="T106" fmla="*/ 209 w 258"/>
                    <a:gd name="T107" fmla="*/ 126 h 257"/>
                    <a:gd name="T108" fmla="*/ 149 w 258"/>
                    <a:gd name="T109" fmla="*/ 124 h 257"/>
                    <a:gd name="T110" fmla="*/ 109 w 258"/>
                    <a:gd name="T111" fmla="*/ 124 h 257"/>
                    <a:gd name="T112" fmla="*/ 49 w 258"/>
                    <a:gd name="T113" fmla="*/ 126 h 257"/>
                    <a:gd name="T114" fmla="*/ 18 w 258"/>
                    <a:gd name="T115" fmla="*/ 8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8" h="257">
                      <a:moveTo>
                        <a:pt x="220" y="200"/>
                      </a:moveTo>
                      <a:cubicBezTo>
                        <a:pt x="219" y="208"/>
                        <a:pt x="219" y="211"/>
                        <a:pt x="211" y="217"/>
                      </a:cubicBezTo>
                      <a:cubicBezTo>
                        <a:pt x="209" y="218"/>
                        <a:pt x="208" y="220"/>
                        <a:pt x="210" y="222"/>
                      </a:cubicBezTo>
                      <a:cubicBezTo>
                        <a:pt x="210" y="223"/>
                        <a:pt x="212" y="224"/>
                        <a:pt x="213" y="224"/>
                      </a:cubicBezTo>
                      <a:cubicBezTo>
                        <a:pt x="214" y="224"/>
                        <a:pt x="215" y="224"/>
                        <a:pt x="215" y="223"/>
                      </a:cubicBezTo>
                      <a:cubicBezTo>
                        <a:pt x="227" y="216"/>
                        <a:pt x="227" y="210"/>
                        <a:pt x="228" y="201"/>
                      </a:cubicBezTo>
                      <a:cubicBezTo>
                        <a:pt x="228" y="200"/>
                        <a:pt x="228" y="199"/>
                        <a:pt x="228" y="197"/>
                      </a:cubicBezTo>
                      <a:cubicBezTo>
                        <a:pt x="229" y="191"/>
                        <a:pt x="229" y="184"/>
                        <a:pt x="226" y="178"/>
                      </a:cubicBezTo>
                      <a:cubicBezTo>
                        <a:pt x="223" y="172"/>
                        <a:pt x="218" y="168"/>
                        <a:pt x="211" y="166"/>
                      </a:cubicBezTo>
                      <a:cubicBezTo>
                        <a:pt x="205" y="163"/>
                        <a:pt x="197" y="163"/>
                        <a:pt x="191" y="166"/>
                      </a:cubicBezTo>
                      <a:cubicBezTo>
                        <a:pt x="184" y="168"/>
                        <a:pt x="179" y="172"/>
                        <a:pt x="176" y="178"/>
                      </a:cubicBezTo>
                      <a:cubicBezTo>
                        <a:pt x="173" y="184"/>
                        <a:pt x="173" y="191"/>
                        <a:pt x="174" y="197"/>
                      </a:cubicBezTo>
                      <a:cubicBezTo>
                        <a:pt x="174" y="199"/>
                        <a:pt x="174" y="200"/>
                        <a:pt x="174" y="201"/>
                      </a:cubicBezTo>
                      <a:cubicBezTo>
                        <a:pt x="175" y="210"/>
                        <a:pt x="175" y="216"/>
                        <a:pt x="187" y="223"/>
                      </a:cubicBezTo>
                      <a:cubicBezTo>
                        <a:pt x="189" y="225"/>
                        <a:pt x="191" y="224"/>
                        <a:pt x="192" y="222"/>
                      </a:cubicBezTo>
                      <a:cubicBezTo>
                        <a:pt x="194" y="220"/>
                        <a:pt x="193" y="218"/>
                        <a:pt x="191" y="217"/>
                      </a:cubicBezTo>
                      <a:cubicBezTo>
                        <a:pt x="183" y="211"/>
                        <a:pt x="183" y="208"/>
                        <a:pt x="182" y="200"/>
                      </a:cubicBezTo>
                      <a:cubicBezTo>
                        <a:pt x="182" y="199"/>
                        <a:pt x="182" y="198"/>
                        <a:pt x="182" y="197"/>
                      </a:cubicBezTo>
                      <a:cubicBezTo>
                        <a:pt x="181" y="192"/>
                        <a:pt x="181" y="186"/>
                        <a:pt x="183" y="181"/>
                      </a:cubicBezTo>
                      <a:cubicBezTo>
                        <a:pt x="185" y="178"/>
                        <a:pt x="189" y="175"/>
                        <a:pt x="193" y="173"/>
                      </a:cubicBezTo>
                      <a:cubicBezTo>
                        <a:pt x="198" y="172"/>
                        <a:pt x="204" y="172"/>
                        <a:pt x="209" y="173"/>
                      </a:cubicBezTo>
                      <a:cubicBezTo>
                        <a:pt x="213" y="175"/>
                        <a:pt x="217" y="178"/>
                        <a:pt x="219" y="181"/>
                      </a:cubicBezTo>
                      <a:cubicBezTo>
                        <a:pt x="221" y="186"/>
                        <a:pt x="221" y="192"/>
                        <a:pt x="220" y="197"/>
                      </a:cubicBezTo>
                      <a:cubicBezTo>
                        <a:pt x="220" y="198"/>
                        <a:pt x="220" y="199"/>
                        <a:pt x="220" y="200"/>
                      </a:cubicBezTo>
                      <a:close/>
                      <a:moveTo>
                        <a:pt x="148" y="200"/>
                      </a:moveTo>
                      <a:cubicBezTo>
                        <a:pt x="147" y="208"/>
                        <a:pt x="147" y="211"/>
                        <a:pt x="139" y="217"/>
                      </a:cubicBezTo>
                      <a:cubicBezTo>
                        <a:pt x="137" y="218"/>
                        <a:pt x="136" y="220"/>
                        <a:pt x="138" y="222"/>
                      </a:cubicBezTo>
                      <a:cubicBezTo>
                        <a:pt x="138" y="223"/>
                        <a:pt x="140" y="224"/>
                        <a:pt x="141" y="224"/>
                      </a:cubicBezTo>
                      <a:cubicBezTo>
                        <a:pt x="142" y="224"/>
                        <a:pt x="143" y="224"/>
                        <a:pt x="143" y="223"/>
                      </a:cubicBezTo>
                      <a:cubicBezTo>
                        <a:pt x="155" y="216"/>
                        <a:pt x="155" y="210"/>
                        <a:pt x="156" y="201"/>
                      </a:cubicBezTo>
                      <a:cubicBezTo>
                        <a:pt x="156" y="200"/>
                        <a:pt x="156" y="199"/>
                        <a:pt x="156" y="197"/>
                      </a:cubicBezTo>
                      <a:cubicBezTo>
                        <a:pt x="157" y="191"/>
                        <a:pt x="157" y="184"/>
                        <a:pt x="154" y="178"/>
                      </a:cubicBezTo>
                      <a:cubicBezTo>
                        <a:pt x="151" y="172"/>
                        <a:pt x="146" y="168"/>
                        <a:pt x="139" y="166"/>
                      </a:cubicBezTo>
                      <a:cubicBezTo>
                        <a:pt x="133" y="163"/>
                        <a:pt x="125" y="163"/>
                        <a:pt x="119" y="166"/>
                      </a:cubicBezTo>
                      <a:cubicBezTo>
                        <a:pt x="112" y="168"/>
                        <a:pt x="107" y="172"/>
                        <a:pt x="104" y="178"/>
                      </a:cubicBezTo>
                      <a:cubicBezTo>
                        <a:pt x="101" y="184"/>
                        <a:pt x="101" y="191"/>
                        <a:pt x="102" y="197"/>
                      </a:cubicBezTo>
                      <a:cubicBezTo>
                        <a:pt x="102" y="199"/>
                        <a:pt x="102" y="200"/>
                        <a:pt x="102" y="201"/>
                      </a:cubicBezTo>
                      <a:cubicBezTo>
                        <a:pt x="103" y="210"/>
                        <a:pt x="103" y="216"/>
                        <a:pt x="115" y="223"/>
                      </a:cubicBezTo>
                      <a:cubicBezTo>
                        <a:pt x="117" y="225"/>
                        <a:pt x="119" y="224"/>
                        <a:pt x="120" y="222"/>
                      </a:cubicBezTo>
                      <a:cubicBezTo>
                        <a:pt x="122" y="220"/>
                        <a:pt x="121" y="218"/>
                        <a:pt x="119" y="217"/>
                      </a:cubicBezTo>
                      <a:cubicBezTo>
                        <a:pt x="111" y="211"/>
                        <a:pt x="111" y="208"/>
                        <a:pt x="110" y="200"/>
                      </a:cubicBezTo>
                      <a:cubicBezTo>
                        <a:pt x="110" y="199"/>
                        <a:pt x="110" y="198"/>
                        <a:pt x="110" y="197"/>
                      </a:cubicBezTo>
                      <a:cubicBezTo>
                        <a:pt x="109" y="192"/>
                        <a:pt x="109" y="186"/>
                        <a:pt x="111" y="181"/>
                      </a:cubicBezTo>
                      <a:cubicBezTo>
                        <a:pt x="113" y="178"/>
                        <a:pt x="117" y="175"/>
                        <a:pt x="121" y="173"/>
                      </a:cubicBezTo>
                      <a:cubicBezTo>
                        <a:pt x="126" y="172"/>
                        <a:pt x="132" y="172"/>
                        <a:pt x="137" y="173"/>
                      </a:cubicBezTo>
                      <a:cubicBezTo>
                        <a:pt x="141" y="175"/>
                        <a:pt x="145" y="178"/>
                        <a:pt x="147" y="181"/>
                      </a:cubicBezTo>
                      <a:cubicBezTo>
                        <a:pt x="149" y="186"/>
                        <a:pt x="149" y="192"/>
                        <a:pt x="148" y="197"/>
                      </a:cubicBezTo>
                      <a:cubicBezTo>
                        <a:pt x="148" y="198"/>
                        <a:pt x="148" y="199"/>
                        <a:pt x="148" y="200"/>
                      </a:cubicBezTo>
                      <a:close/>
                      <a:moveTo>
                        <a:pt x="242" y="236"/>
                      </a:moveTo>
                      <a:cubicBezTo>
                        <a:pt x="222" y="228"/>
                        <a:pt x="222" y="228"/>
                        <a:pt x="222" y="228"/>
                      </a:cubicBezTo>
                      <a:cubicBezTo>
                        <a:pt x="221" y="228"/>
                        <a:pt x="220" y="228"/>
                        <a:pt x="219" y="228"/>
                      </a:cubicBezTo>
                      <a:cubicBezTo>
                        <a:pt x="219" y="228"/>
                        <a:pt x="212" y="232"/>
                        <a:pt x="201" y="232"/>
                      </a:cubicBezTo>
                      <a:cubicBezTo>
                        <a:pt x="190" y="232"/>
                        <a:pt x="183" y="228"/>
                        <a:pt x="183" y="228"/>
                      </a:cubicBezTo>
                      <a:cubicBezTo>
                        <a:pt x="181" y="227"/>
                        <a:pt x="178" y="228"/>
                        <a:pt x="177" y="230"/>
                      </a:cubicBezTo>
                      <a:cubicBezTo>
                        <a:pt x="176" y="232"/>
                        <a:pt x="177" y="235"/>
                        <a:pt x="179" y="236"/>
                      </a:cubicBezTo>
                      <a:cubicBezTo>
                        <a:pt x="180" y="236"/>
                        <a:pt x="188" y="240"/>
                        <a:pt x="201" y="240"/>
                      </a:cubicBezTo>
                      <a:cubicBezTo>
                        <a:pt x="211" y="240"/>
                        <a:pt x="218" y="238"/>
                        <a:pt x="221" y="236"/>
                      </a:cubicBezTo>
                      <a:cubicBezTo>
                        <a:pt x="239" y="244"/>
                        <a:pt x="239" y="244"/>
                        <a:pt x="239" y="244"/>
                      </a:cubicBezTo>
                      <a:cubicBezTo>
                        <a:pt x="243" y="245"/>
                        <a:pt x="247" y="250"/>
                        <a:pt x="250" y="254"/>
                      </a:cubicBezTo>
                      <a:cubicBezTo>
                        <a:pt x="250" y="255"/>
                        <a:pt x="252" y="256"/>
                        <a:pt x="253" y="256"/>
                      </a:cubicBezTo>
                      <a:cubicBezTo>
                        <a:pt x="254" y="256"/>
                        <a:pt x="254" y="256"/>
                        <a:pt x="255" y="255"/>
                      </a:cubicBezTo>
                      <a:cubicBezTo>
                        <a:pt x="257" y="254"/>
                        <a:pt x="258" y="252"/>
                        <a:pt x="256" y="250"/>
                      </a:cubicBezTo>
                      <a:cubicBezTo>
                        <a:pt x="256" y="249"/>
                        <a:pt x="250" y="240"/>
                        <a:pt x="242" y="236"/>
                      </a:cubicBezTo>
                      <a:close/>
                      <a:moveTo>
                        <a:pt x="170" y="236"/>
                      </a:moveTo>
                      <a:cubicBezTo>
                        <a:pt x="150" y="228"/>
                        <a:pt x="150" y="228"/>
                        <a:pt x="150" y="228"/>
                      </a:cubicBezTo>
                      <a:cubicBezTo>
                        <a:pt x="149" y="228"/>
                        <a:pt x="148" y="228"/>
                        <a:pt x="147" y="228"/>
                      </a:cubicBezTo>
                      <a:cubicBezTo>
                        <a:pt x="147" y="228"/>
                        <a:pt x="140" y="232"/>
                        <a:pt x="129" y="232"/>
                      </a:cubicBezTo>
                      <a:cubicBezTo>
                        <a:pt x="118" y="232"/>
                        <a:pt x="111" y="228"/>
                        <a:pt x="111" y="228"/>
                      </a:cubicBezTo>
                      <a:cubicBezTo>
                        <a:pt x="110" y="228"/>
                        <a:pt x="109" y="228"/>
                        <a:pt x="108" y="228"/>
                      </a:cubicBezTo>
                      <a:cubicBezTo>
                        <a:pt x="87" y="236"/>
                        <a:pt x="87" y="236"/>
                        <a:pt x="87" y="236"/>
                      </a:cubicBezTo>
                      <a:cubicBezTo>
                        <a:pt x="80" y="240"/>
                        <a:pt x="74" y="249"/>
                        <a:pt x="74" y="250"/>
                      </a:cubicBezTo>
                      <a:cubicBezTo>
                        <a:pt x="72" y="252"/>
                        <a:pt x="73" y="254"/>
                        <a:pt x="75" y="255"/>
                      </a:cubicBezTo>
                      <a:cubicBezTo>
                        <a:pt x="77" y="257"/>
                        <a:pt x="79" y="256"/>
                        <a:pt x="80" y="254"/>
                      </a:cubicBezTo>
                      <a:cubicBezTo>
                        <a:pt x="83" y="250"/>
                        <a:pt x="87" y="245"/>
                        <a:pt x="90" y="244"/>
                      </a:cubicBezTo>
                      <a:cubicBezTo>
                        <a:pt x="109" y="236"/>
                        <a:pt x="109" y="236"/>
                        <a:pt x="109" y="236"/>
                      </a:cubicBezTo>
                      <a:cubicBezTo>
                        <a:pt x="112" y="238"/>
                        <a:pt x="119" y="240"/>
                        <a:pt x="129" y="240"/>
                      </a:cubicBezTo>
                      <a:cubicBezTo>
                        <a:pt x="139" y="240"/>
                        <a:pt x="146" y="238"/>
                        <a:pt x="149" y="236"/>
                      </a:cubicBezTo>
                      <a:cubicBezTo>
                        <a:pt x="167" y="244"/>
                        <a:pt x="167" y="244"/>
                        <a:pt x="167" y="244"/>
                      </a:cubicBezTo>
                      <a:cubicBezTo>
                        <a:pt x="171" y="245"/>
                        <a:pt x="175" y="250"/>
                        <a:pt x="178" y="254"/>
                      </a:cubicBezTo>
                      <a:cubicBezTo>
                        <a:pt x="178" y="255"/>
                        <a:pt x="180" y="256"/>
                        <a:pt x="181" y="256"/>
                      </a:cubicBezTo>
                      <a:cubicBezTo>
                        <a:pt x="182" y="256"/>
                        <a:pt x="182" y="256"/>
                        <a:pt x="183" y="255"/>
                      </a:cubicBezTo>
                      <a:cubicBezTo>
                        <a:pt x="185" y="254"/>
                        <a:pt x="186" y="252"/>
                        <a:pt x="184" y="250"/>
                      </a:cubicBezTo>
                      <a:cubicBezTo>
                        <a:pt x="184" y="249"/>
                        <a:pt x="178" y="240"/>
                        <a:pt x="170" y="236"/>
                      </a:cubicBezTo>
                      <a:close/>
                      <a:moveTo>
                        <a:pt x="76" y="200"/>
                      </a:moveTo>
                      <a:cubicBezTo>
                        <a:pt x="75" y="208"/>
                        <a:pt x="75" y="211"/>
                        <a:pt x="67" y="217"/>
                      </a:cubicBezTo>
                      <a:cubicBezTo>
                        <a:pt x="65" y="218"/>
                        <a:pt x="64" y="220"/>
                        <a:pt x="66" y="222"/>
                      </a:cubicBezTo>
                      <a:cubicBezTo>
                        <a:pt x="66" y="223"/>
                        <a:pt x="68" y="224"/>
                        <a:pt x="69" y="224"/>
                      </a:cubicBezTo>
                      <a:cubicBezTo>
                        <a:pt x="70" y="224"/>
                        <a:pt x="71" y="224"/>
                        <a:pt x="71" y="223"/>
                      </a:cubicBezTo>
                      <a:cubicBezTo>
                        <a:pt x="83" y="216"/>
                        <a:pt x="83" y="210"/>
                        <a:pt x="84" y="201"/>
                      </a:cubicBezTo>
                      <a:cubicBezTo>
                        <a:pt x="84" y="200"/>
                        <a:pt x="84" y="199"/>
                        <a:pt x="84" y="197"/>
                      </a:cubicBezTo>
                      <a:cubicBezTo>
                        <a:pt x="85" y="191"/>
                        <a:pt x="85" y="184"/>
                        <a:pt x="82" y="178"/>
                      </a:cubicBezTo>
                      <a:cubicBezTo>
                        <a:pt x="79" y="172"/>
                        <a:pt x="74" y="168"/>
                        <a:pt x="67" y="166"/>
                      </a:cubicBezTo>
                      <a:cubicBezTo>
                        <a:pt x="61" y="163"/>
                        <a:pt x="53" y="163"/>
                        <a:pt x="47" y="166"/>
                      </a:cubicBezTo>
                      <a:cubicBezTo>
                        <a:pt x="40" y="168"/>
                        <a:pt x="35" y="172"/>
                        <a:pt x="32" y="178"/>
                      </a:cubicBezTo>
                      <a:cubicBezTo>
                        <a:pt x="29" y="184"/>
                        <a:pt x="29" y="191"/>
                        <a:pt x="30" y="197"/>
                      </a:cubicBezTo>
                      <a:cubicBezTo>
                        <a:pt x="30" y="199"/>
                        <a:pt x="30" y="200"/>
                        <a:pt x="30" y="201"/>
                      </a:cubicBezTo>
                      <a:cubicBezTo>
                        <a:pt x="31" y="210"/>
                        <a:pt x="31" y="216"/>
                        <a:pt x="43" y="223"/>
                      </a:cubicBezTo>
                      <a:cubicBezTo>
                        <a:pt x="45" y="225"/>
                        <a:pt x="47" y="224"/>
                        <a:pt x="48" y="222"/>
                      </a:cubicBezTo>
                      <a:cubicBezTo>
                        <a:pt x="50" y="220"/>
                        <a:pt x="49" y="218"/>
                        <a:pt x="47" y="217"/>
                      </a:cubicBezTo>
                      <a:cubicBezTo>
                        <a:pt x="39" y="211"/>
                        <a:pt x="39" y="208"/>
                        <a:pt x="38" y="200"/>
                      </a:cubicBezTo>
                      <a:cubicBezTo>
                        <a:pt x="38" y="199"/>
                        <a:pt x="38" y="198"/>
                        <a:pt x="38" y="197"/>
                      </a:cubicBezTo>
                      <a:cubicBezTo>
                        <a:pt x="37" y="192"/>
                        <a:pt x="37" y="186"/>
                        <a:pt x="39" y="181"/>
                      </a:cubicBezTo>
                      <a:cubicBezTo>
                        <a:pt x="41" y="178"/>
                        <a:pt x="45" y="175"/>
                        <a:pt x="49" y="173"/>
                      </a:cubicBezTo>
                      <a:cubicBezTo>
                        <a:pt x="54" y="172"/>
                        <a:pt x="60" y="172"/>
                        <a:pt x="65" y="173"/>
                      </a:cubicBezTo>
                      <a:cubicBezTo>
                        <a:pt x="69" y="175"/>
                        <a:pt x="73" y="178"/>
                        <a:pt x="75" y="181"/>
                      </a:cubicBezTo>
                      <a:cubicBezTo>
                        <a:pt x="77" y="186"/>
                        <a:pt x="77" y="192"/>
                        <a:pt x="76" y="197"/>
                      </a:cubicBezTo>
                      <a:cubicBezTo>
                        <a:pt x="76" y="198"/>
                        <a:pt x="76" y="199"/>
                        <a:pt x="76" y="200"/>
                      </a:cubicBezTo>
                      <a:close/>
                      <a:moveTo>
                        <a:pt x="81" y="230"/>
                      </a:moveTo>
                      <a:cubicBezTo>
                        <a:pt x="80" y="228"/>
                        <a:pt x="77" y="227"/>
                        <a:pt x="75" y="228"/>
                      </a:cubicBezTo>
                      <a:cubicBezTo>
                        <a:pt x="75" y="228"/>
                        <a:pt x="68" y="232"/>
                        <a:pt x="57" y="232"/>
                      </a:cubicBezTo>
                      <a:cubicBezTo>
                        <a:pt x="46" y="232"/>
                        <a:pt x="39" y="228"/>
                        <a:pt x="39" y="228"/>
                      </a:cubicBezTo>
                      <a:cubicBezTo>
                        <a:pt x="38" y="228"/>
                        <a:pt x="37" y="228"/>
                        <a:pt x="36" y="228"/>
                      </a:cubicBezTo>
                      <a:cubicBezTo>
                        <a:pt x="15" y="236"/>
                        <a:pt x="15" y="236"/>
                        <a:pt x="15" y="236"/>
                      </a:cubicBezTo>
                      <a:cubicBezTo>
                        <a:pt x="8" y="240"/>
                        <a:pt x="2" y="249"/>
                        <a:pt x="2" y="250"/>
                      </a:cubicBezTo>
                      <a:cubicBezTo>
                        <a:pt x="0" y="252"/>
                        <a:pt x="1" y="254"/>
                        <a:pt x="3" y="255"/>
                      </a:cubicBezTo>
                      <a:cubicBezTo>
                        <a:pt x="4" y="256"/>
                        <a:pt x="4" y="256"/>
                        <a:pt x="5" y="256"/>
                      </a:cubicBezTo>
                      <a:cubicBezTo>
                        <a:pt x="6" y="256"/>
                        <a:pt x="8" y="255"/>
                        <a:pt x="8" y="254"/>
                      </a:cubicBezTo>
                      <a:cubicBezTo>
                        <a:pt x="11" y="250"/>
                        <a:pt x="15" y="245"/>
                        <a:pt x="18" y="244"/>
                      </a:cubicBezTo>
                      <a:cubicBezTo>
                        <a:pt x="37" y="236"/>
                        <a:pt x="37" y="236"/>
                        <a:pt x="37" y="236"/>
                      </a:cubicBezTo>
                      <a:cubicBezTo>
                        <a:pt x="40" y="238"/>
                        <a:pt x="47" y="240"/>
                        <a:pt x="57" y="240"/>
                      </a:cubicBezTo>
                      <a:cubicBezTo>
                        <a:pt x="70" y="240"/>
                        <a:pt x="78" y="236"/>
                        <a:pt x="79" y="236"/>
                      </a:cubicBezTo>
                      <a:cubicBezTo>
                        <a:pt x="81" y="235"/>
                        <a:pt x="82" y="232"/>
                        <a:pt x="81" y="230"/>
                      </a:cubicBezTo>
                      <a:close/>
                      <a:moveTo>
                        <a:pt x="113" y="84"/>
                      </a:moveTo>
                      <a:cubicBezTo>
                        <a:pt x="136" y="84"/>
                        <a:pt x="136" y="84"/>
                        <a:pt x="136" y="84"/>
                      </a:cubicBezTo>
                      <a:cubicBezTo>
                        <a:pt x="118" y="105"/>
                        <a:pt x="118" y="105"/>
                        <a:pt x="118" y="105"/>
                      </a:cubicBezTo>
                      <a:cubicBezTo>
                        <a:pt x="117" y="107"/>
                        <a:pt x="117" y="110"/>
                        <a:pt x="118" y="111"/>
                      </a:cubicBezTo>
                      <a:cubicBezTo>
                        <a:pt x="119" y="112"/>
                        <a:pt x="120" y="112"/>
                        <a:pt x="121" y="112"/>
                      </a:cubicBezTo>
                      <a:cubicBezTo>
                        <a:pt x="122" y="112"/>
                        <a:pt x="123" y="112"/>
                        <a:pt x="124" y="111"/>
                      </a:cubicBezTo>
                      <a:cubicBezTo>
                        <a:pt x="148" y="83"/>
                        <a:pt x="148" y="83"/>
                        <a:pt x="148" y="83"/>
                      </a:cubicBezTo>
                      <a:cubicBezTo>
                        <a:pt x="149" y="81"/>
                        <a:pt x="149" y="80"/>
                        <a:pt x="149" y="78"/>
                      </a:cubicBezTo>
                      <a:cubicBezTo>
                        <a:pt x="148" y="77"/>
                        <a:pt x="147" y="76"/>
                        <a:pt x="145" y="76"/>
                      </a:cubicBezTo>
                      <a:cubicBezTo>
                        <a:pt x="122" y="76"/>
                        <a:pt x="122" y="76"/>
                        <a:pt x="122" y="76"/>
                      </a:cubicBezTo>
                      <a:cubicBezTo>
                        <a:pt x="140" y="55"/>
                        <a:pt x="140" y="55"/>
                        <a:pt x="140" y="55"/>
                      </a:cubicBezTo>
                      <a:cubicBezTo>
                        <a:pt x="141" y="53"/>
                        <a:pt x="141" y="50"/>
                        <a:pt x="140" y="49"/>
                      </a:cubicBezTo>
                      <a:cubicBezTo>
                        <a:pt x="138" y="48"/>
                        <a:pt x="135" y="48"/>
                        <a:pt x="134" y="49"/>
                      </a:cubicBezTo>
                      <a:cubicBezTo>
                        <a:pt x="110" y="77"/>
                        <a:pt x="110" y="77"/>
                        <a:pt x="110" y="77"/>
                      </a:cubicBezTo>
                      <a:cubicBezTo>
                        <a:pt x="109" y="79"/>
                        <a:pt x="109" y="80"/>
                        <a:pt x="109" y="82"/>
                      </a:cubicBezTo>
                      <a:cubicBezTo>
                        <a:pt x="110" y="83"/>
                        <a:pt x="111" y="84"/>
                        <a:pt x="113" y="84"/>
                      </a:cubicBezTo>
                      <a:close/>
                      <a:moveTo>
                        <a:pt x="29" y="132"/>
                      </a:moveTo>
                      <a:cubicBezTo>
                        <a:pt x="43" y="132"/>
                        <a:pt x="43" y="132"/>
                        <a:pt x="43" y="132"/>
                      </a:cubicBezTo>
                      <a:cubicBezTo>
                        <a:pt x="53" y="154"/>
                        <a:pt x="53" y="154"/>
                        <a:pt x="53" y="154"/>
                      </a:cubicBezTo>
                      <a:cubicBezTo>
                        <a:pt x="54" y="155"/>
                        <a:pt x="55" y="156"/>
                        <a:pt x="56" y="156"/>
                      </a:cubicBezTo>
                      <a:cubicBezTo>
                        <a:pt x="58" y="156"/>
                        <a:pt x="59" y="156"/>
                        <a:pt x="60" y="155"/>
                      </a:cubicBezTo>
                      <a:cubicBezTo>
                        <a:pt x="83" y="132"/>
                        <a:pt x="83" y="132"/>
                        <a:pt x="83" y="132"/>
                      </a:cubicBezTo>
                      <a:cubicBezTo>
                        <a:pt x="107" y="132"/>
                        <a:pt x="107" y="132"/>
                        <a:pt x="107" y="132"/>
                      </a:cubicBezTo>
                      <a:cubicBezTo>
                        <a:pt x="126" y="155"/>
                        <a:pt x="126" y="155"/>
                        <a:pt x="126" y="155"/>
                      </a:cubicBezTo>
                      <a:cubicBezTo>
                        <a:pt x="127" y="156"/>
                        <a:pt x="131" y="156"/>
                        <a:pt x="132" y="155"/>
                      </a:cubicBezTo>
                      <a:cubicBezTo>
                        <a:pt x="151" y="132"/>
                        <a:pt x="151" y="132"/>
                        <a:pt x="151" y="132"/>
                      </a:cubicBezTo>
                      <a:cubicBezTo>
                        <a:pt x="175" y="132"/>
                        <a:pt x="175" y="132"/>
                        <a:pt x="175" y="132"/>
                      </a:cubicBezTo>
                      <a:cubicBezTo>
                        <a:pt x="198" y="155"/>
                        <a:pt x="198" y="155"/>
                        <a:pt x="198" y="155"/>
                      </a:cubicBezTo>
                      <a:cubicBezTo>
                        <a:pt x="199" y="156"/>
                        <a:pt x="200" y="156"/>
                        <a:pt x="201" y="156"/>
                      </a:cubicBezTo>
                      <a:cubicBezTo>
                        <a:pt x="201" y="156"/>
                        <a:pt x="201" y="156"/>
                        <a:pt x="202" y="156"/>
                      </a:cubicBezTo>
                      <a:cubicBezTo>
                        <a:pt x="203" y="156"/>
                        <a:pt x="204" y="155"/>
                        <a:pt x="205" y="154"/>
                      </a:cubicBezTo>
                      <a:cubicBezTo>
                        <a:pt x="215" y="132"/>
                        <a:pt x="215" y="132"/>
                        <a:pt x="215" y="132"/>
                      </a:cubicBezTo>
                      <a:cubicBezTo>
                        <a:pt x="229" y="132"/>
                        <a:pt x="229" y="132"/>
                        <a:pt x="229" y="132"/>
                      </a:cubicBezTo>
                      <a:cubicBezTo>
                        <a:pt x="244" y="132"/>
                        <a:pt x="257" y="119"/>
                        <a:pt x="257" y="104"/>
                      </a:cubicBezTo>
                      <a:cubicBezTo>
                        <a:pt x="257" y="94"/>
                        <a:pt x="252" y="85"/>
                        <a:pt x="244" y="80"/>
                      </a:cubicBezTo>
                      <a:cubicBezTo>
                        <a:pt x="244" y="78"/>
                        <a:pt x="245" y="75"/>
                        <a:pt x="245" y="72"/>
                      </a:cubicBezTo>
                      <a:cubicBezTo>
                        <a:pt x="245" y="60"/>
                        <a:pt x="236" y="50"/>
                        <a:pt x="225" y="48"/>
                      </a:cubicBezTo>
                      <a:cubicBezTo>
                        <a:pt x="225" y="48"/>
                        <a:pt x="225" y="48"/>
                        <a:pt x="225" y="48"/>
                      </a:cubicBezTo>
                      <a:cubicBezTo>
                        <a:pt x="225" y="30"/>
                        <a:pt x="211" y="16"/>
                        <a:pt x="193" y="16"/>
                      </a:cubicBezTo>
                      <a:cubicBezTo>
                        <a:pt x="188" y="16"/>
                        <a:pt x="184" y="17"/>
                        <a:pt x="180" y="19"/>
                      </a:cubicBezTo>
                      <a:cubicBezTo>
                        <a:pt x="176" y="8"/>
                        <a:pt x="165" y="0"/>
                        <a:pt x="153" y="0"/>
                      </a:cubicBezTo>
                      <a:cubicBezTo>
                        <a:pt x="143" y="0"/>
                        <a:pt x="134" y="5"/>
                        <a:pt x="129" y="14"/>
                      </a:cubicBezTo>
                      <a:cubicBezTo>
                        <a:pt x="124" y="5"/>
                        <a:pt x="115" y="0"/>
                        <a:pt x="105" y="0"/>
                      </a:cubicBezTo>
                      <a:cubicBezTo>
                        <a:pt x="93" y="0"/>
                        <a:pt x="82" y="8"/>
                        <a:pt x="78" y="19"/>
                      </a:cubicBezTo>
                      <a:cubicBezTo>
                        <a:pt x="74" y="17"/>
                        <a:pt x="70" y="16"/>
                        <a:pt x="65" y="16"/>
                      </a:cubicBezTo>
                      <a:cubicBezTo>
                        <a:pt x="47" y="16"/>
                        <a:pt x="33" y="30"/>
                        <a:pt x="33" y="48"/>
                      </a:cubicBezTo>
                      <a:cubicBezTo>
                        <a:pt x="33" y="48"/>
                        <a:pt x="33" y="48"/>
                        <a:pt x="33" y="48"/>
                      </a:cubicBezTo>
                      <a:cubicBezTo>
                        <a:pt x="22" y="50"/>
                        <a:pt x="13" y="60"/>
                        <a:pt x="13" y="72"/>
                      </a:cubicBezTo>
                      <a:cubicBezTo>
                        <a:pt x="13" y="75"/>
                        <a:pt x="14" y="78"/>
                        <a:pt x="14" y="80"/>
                      </a:cubicBezTo>
                      <a:cubicBezTo>
                        <a:pt x="6" y="85"/>
                        <a:pt x="1" y="94"/>
                        <a:pt x="1" y="104"/>
                      </a:cubicBezTo>
                      <a:cubicBezTo>
                        <a:pt x="1" y="119"/>
                        <a:pt x="14" y="132"/>
                        <a:pt x="29" y="132"/>
                      </a:cubicBezTo>
                      <a:close/>
                      <a:moveTo>
                        <a:pt x="18" y="87"/>
                      </a:moveTo>
                      <a:cubicBezTo>
                        <a:pt x="23" y="93"/>
                        <a:pt x="29" y="96"/>
                        <a:pt x="37" y="96"/>
                      </a:cubicBezTo>
                      <a:cubicBezTo>
                        <a:pt x="49" y="96"/>
                        <a:pt x="59" y="87"/>
                        <a:pt x="61" y="75"/>
                      </a:cubicBezTo>
                      <a:cubicBezTo>
                        <a:pt x="61" y="73"/>
                        <a:pt x="59" y="71"/>
                        <a:pt x="57" y="71"/>
                      </a:cubicBezTo>
                      <a:cubicBezTo>
                        <a:pt x="55" y="70"/>
                        <a:pt x="53" y="72"/>
                        <a:pt x="53" y="74"/>
                      </a:cubicBezTo>
                      <a:cubicBezTo>
                        <a:pt x="52" y="82"/>
                        <a:pt x="45" y="88"/>
                        <a:pt x="37" y="88"/>
                      </a:cubicBezTo>
                      <a:cubicBezTo>
                        <a:pt x="28" y="88"/>
                        <a:pt x="21" y="81"/>
                        <a:pt x="21" y="72"/>
                      </a:cubicBezTo>
                      <a:cubicBezTo>
                        <a:pt x="21" y="63"/>
                        <a:pt x="28" y="56"/>
                        <a:pt x="37" y="56"/>
                      </a:cubicBezTo>
                      <a:cubicBezTo>
                        <a:pt x="37" y="56"/>
                        <a:pt x="37" y="56"/>
                        <a:pt x="37" y="56"/>
                      </a:cubicBezTo>
                      <a:cubicBezTo>
                        <a:pt x="38" y="56"/>
                        <a:pt x="40" y="56"/>
                        <a:pt x="40" y="55"/>
                      </a:cubicBezTo>
                      <a:cubicBezTo>
                        <a:pt x="41" y="54"/>
                        <a:pt x="41" y="53"/>
                        <a:pt x="41" y="51"/>
                      </a:cubicBezTo>
                      <a:cubicBezTo>
                        <a:pt x="41" y="50"/>
                        <a:pt x="41" y="49"/>
                        <a:pt x="41" y="48"/>
                      </a:cubicBezTo>
                      <a:cubicBezTo>
                        <a:pt x="41" y="35"/>
                        <a:pt x="52" y="24"/>
                        <a:pt x="65" y="24"/>
                      </a:cubicBezTo>
                      <a:cubicBezTo>
                        <a:pt x="78" y="24"/>
                        <a:pt x="89" y="35"/>
                        <a:pt x="89" y="48"/>
                      </a:cubicBezTo>
                      <a:cubicBezTo>
                        <a:pt x="89" y="50"/>
                        <a:pt x="91" y="52"/>
                        <a:pt x="93" y="52"/>
                      </a:cubicBezTo>
                      <a:cubicBezTo>
                        <a:pt x="95" y="52"/>
                        <a:pt x="97" y="50"/>
                        <a:pt x="97" y="48"/>
                      </a:cubicBezTo>
                      <a:cubicBezTo>
                        <a:pt x="97" y="38"/>
                        <a:pt x="93" y="29"/>
                        <a:pt x="86" y="24"/>
                      </a:cubicBezTo>
                      <a:cubicBezTo>
                        <a:pt x="88" y="14"/>
                        <a:pt x="96" y="8"/>
                        <a:pt x="105" y="8"/>
                      </a:cubicBezTo>
                      <a:cubicBezTo>
                        <a:pt x="116" y="8"/>
                        <a:pt x="125" y="17"/>
                        <a:pt x="125" y="28"/>
                      </a:cubicBezTo>
                      <a:cubicBezTo>
                        <a:pt x="125" y="30"/>
                        <a:pt x="127" y="32"/>
                        <a:pt x="129" y="32"/>
                      </a:cubicBezTo>
                      <a:cubicBezTo>
                        <a:pt x="131" y="32"/>
                        <a:pt x="133" y="30"/>
                        <a:pt x="133" y="28"/>
                      </a:cubicBezTo>
                      <a:cubicBezTo>
                        <a:pt x="133" y="17"/>
                        <a:pt x="142" y="8"/>
                        <a:pt x="153" y="8"/>
                      </a:cubicBezTo>
                      <a:cubicBezTo>
                        <a:pt x="162" y="8"/>
                        <a:pt x="170" y="14"/>
                        <a:pt x="172" y="24"/>
                      </a:cubicBezTo>
                      <a:cubicBezTo>
                        <a:pt x="165" y="29"/>
                        <a:pt x="161" y="38"/>
                        <a:pt x="161" y="48"/>
                      </a:cubicBezTo>
                      <a:cubicBezTo>
                        <a:pt x="161" y="50"/>
                        <a:pt x="163" y="52"/>
                        <a:pt x="165" y="52"/>
                      </a:cubicBezTo>
                      <a:cubicBezTo>
                        <a:pt x="167" y="52"/>
                        <a:pt x="169" y="50"/>
                        <a:pt x="169" y="48"/>
                      </a:cubicBezTo>
                      <a:cubicBezTo>
                        <a:pt x="169" y="35"/>
                        <a:pt x="180" y="24"/>
                        <a:pt x="193" y="24"/>
                      </a:cubicBezTo>
                      <a:cubicBezTo>
                        <a:pt x="206" y="24"/>
                        <a:pt x="217" y="35"/>
                        <a:pt x="217" y="48"/>
                      </a:cubicBezTo>
                      <a:cubicBezTo>
                        <a:pt x="217" y="49"/>
                        <a:pt x="217" y="50"/>
                        <a:pt x="217" y="51"/>
                      </a:cubicBezTo>
                      <a:cubicBezTo>
                        <a:pt x="217" y="53"/>
                        <a:pt x="217" y="54"/>
                        <a:pt x="218" y="55"/>
                      </a:cubicBezTo>
                      <a:cubicBezTo>
                        <a:pt x="218" y="56"/>
                        <a:pt x="220" y="56"/>
                        <a:pt x="221" y="56"/>
                      </a:cubicBezTo>
                      <a:cubicBezTo>
                        <a:pt x="221" y="56"/>
                        <a:pt x="221" y="56"/>
                        <a:pt x="221" y="56"/>
                      </a:cubicBezTo>
                      <a:cubicBezTo>
                        <a:pt x="230" y="56"/>
                        <a:pt x="237" y="63"/>
                        <a:pt x="237" y="72"/>
                      </a:cubicBezTo>
                      <a:cubicBezTo>
                        <a:pt x="237" y="81"/>
                        <a:pt x="230" y="88"/>
                        <a:pt x="221" y="88"/>
                      </a:cubicBezTo>
                      <a:cubicBezTo>
                        <a:pt x="213" y="88"/>
                        <a:pt x="206" y="82"/>
                        <a:pt x="205" y="74"/>
                      </a:cubicBezTo>
                      <a:cubicBezTo>
                        <a:pt x="205" y="72"/>
                        <a:pt x="203" y="70"/>
                        <a:pt x="201" y="71"/>
                      </a:cubicBezTo>
                      <a:cubicBezTo>
                        <a:pt x="199" y="71"/>
                        <a:pt x="197" y="73"/>
                        <a:pt x="197" y="75"/>
                      </a:cubicBezTo>
                      <a:cubicBezTo>
                        <a:pt x="199" y="87"/>
                        <a:pt x="209" y="96"/>
                        <a:pt x="221" y="96"/>
                      </a:cubicBezTo>
                      <a:cubicBezTo>
                        <a:pt x="229" y="96"/>
                        <a:pt x="235" y="93"/>
                        <a:pt x="240" y="87"/>
                      </a:cubicBezTo>
                      <a:cubicBezTo>
                        <a:pt x="245" y="91"/>
                        <a:pt x="249" y="97"/>
                        <a:pt x="249" y="104"/>
                      </a:cubicBezTo>
                      <a:cubicBezTo>
                        <a:pt x="249" y="115"/>
                        <a:pt x="240" y="124"/>
                        <a:pt x="229" y="124"/>
                      </a:cubicBezTo>
                      <a:cubicBezTo>
                        <a:pt x="213" y="124"/>
                        <a:pt x="213" y="124"/>
                        <a:pt x="213" y="124"/>
                      </a:cubicBezTo>
                      <a:cubicBezTo>
                        <a:pt x="211" y="124"/>
                        <a:pt x="210" y="125"/>
                        <a:pt x="209" y="126"/>
                      </a:cubicBezTo>
                      <a:cubicBezTo>
                        <a:pt x="200" y="145"/>
                        <a:pt x="200" y="145"/>
                        <a:pt x="200" y="145"/>
                      </a:cubicBezTo>
                      <a:cubicBezTo>
                        <a:pt x="180" y="125"/>
                        <a:pt x="180" y="125"/>
                        <a:pt x="180" y="125"/>
                      </a:cubicBezTo>
                      <a:cubicBezTo>
                        <a:pt x="179" y="124"/>
                        <a:pt x="178" y="124"/>
                        <a:pt x="177" y="124"/>
                      </a:cubicBezTo>
                      <a:cubicBezTo>
                        <a:pt x="149" y="124"/>
                        <a:pt x="149" y="124"/>
                        <a:pt x="149" y="124"/>
                      </a:cubicBezTo>
                      <a:cubicBezTo>
                        <a:pt x="148" y="124"/>
                        <a:pt x="147" y="125"/>
                        <a:pt x="146" y="125"/>
                      </a:cubicBezTo>
                      <a:cubicBezTo>
                        <a:pt x="129" y="146"/>
                        <a:pt x="129" y="146"/>
                        <a:pt x="129" y="146"/>
                      </a:cubicBezTo>
                      <a:cubicBezTo>
                        <a:pt x="112" y="125"/>
                        <a:pt x="112" y="125"/>
                        <a:pt x="112" y="125"/>
                      </a:cubicBezTo>
                      <a:cubicBezTo>
                        <a:pt x="111" y="125"/>
                        <a:pt x="110" y="124"/>
                        <a:pt x="109" y="124"/>
                      </a:cubicBezTo>
                      <a:cubicBezTo>
                        <a:pt x="81" y="124"/>
                        <a:pt x="81" y="124"/>
                        <a:pt x="81" y="124"/>
                      </a:cubicBezTo>
                      <a:cubicBezTo>
                        <a:pt x="80" y="124"/>
                        <a:pt x="79" y="124"/>
                        <a:pt x="78" y="125"/>
                      </a:cubicBezTo>
                      <a:cubicBezTo>
                        <a:pt x="58" y="145"/>
                        <a:pt x="58" y="145"/>
                        <a:pt x="58" y="145"/>
                      </a:cubicBezTo>
                      <a:cubicBezTo>
                        <a:pt x="49" y="126"/>
                        <a:pt x="49" y="126"/>
                        <a:pt x="49" y="126"/>
                      </a:cubicBezTo>
                      <a:cubicBezTo>
                        <a:pt x="48" y="125"/>
                        <a:pt x="47" y="124"/>
                        <a:pt x="45" y="124"/>
                      </a:cubicBezTo>
                      <a:cubicBezTo>
                        <a:pt x="29" y="124"/>
                        <a:pt x="29" y="124"/>
                        <a:pt x="29" y="124"/>
                      </a:cubicBezTo>
                      <a:cubicBezTo>
                        <a:pt x="18" y="124"/>
                        <a:pt x="9" y="115"/>
                        <a:pt x="9" y="104"/>
                      </a:cubicBezTo>
                      <a:cubicBezTo>
                        <a:pt x="9" y="97"/>
                        <a:pt x="13" y="91"/>
                        <a:pt x="18" y="8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grpSp>
          <p:grpSp>
            <p:nvGrpSpPr>
              <p:cNvPr id="42" name="Group 41">
                <a:extLst>
                  <a:ext uri="{FF2B5EF4-FFF2-40B4-BE49-F238E27FC236}">
                    <a16:creationId xmlns:a16="http://schemas.microsoft.com/office/drawing/2014/main" id="{8E749401-E4D7-47CC-B701-5CB8595EAF8B}"/>
                  </a:ext>
                </a:extLst>
              </p:cNvPr>
              <p:cNvGrpSpPr/>
              <p:nvPr/>
            </p:nvGrpSpPr>
            <p:grpSpPr>
              <a:xfrm>
                <a:off x="6110585" y="2152508"/>
                <a:ext cx="2272513" cy="1800000"/>
                <a:chOff x="6110585" y="2152508"/>
                <a:chExt cx="2272513" cy="1800000"/>
              </a:xfrm>
            </p:grpSpPr>
            <p:sp>
              <p:nvSpPr>
                <p:cNvPr id="66" name="Rectangle: Diagonal Corners Rounded 65">
                  <a:extLst>
                    <a:ext uri="{FF2B5EF4-FFF2-40B4-BE49-F238E27FC236}">
                      <a16:creationId xmlns:a16="http://schemas.microsoft.com/office/drawing/2014/main" id="{CC0394CE-5738-4734-B51A-7B374B281E67}"/>
                    </a:ext>
                  </a:extLst>
                </p:cNvPr>
                <p:cNvSpPr/>
                <p:nvPr/>
              </p:nvSpPr>
              <p:spPr>
                <a:xfrm>
                  <a:off x="6115098" y="2152508"/>
                  <a:ext cx="2268000" cy="1800000"/>
                </a:xfrm>
                <a:prstGeom prst="round2DiagRect">
                  <a:avLst>
                    <a:gd name="adj1" fmla="val 0"/>
                    <a:gd name="adj2" fmla="val 0"/>
                  </a:avLst>
                </a:prstGeom>
                <a:ln w="22225"/>
              </p:spPr>
              <p:style>
                <a:lnRef idx="2">
                  <a:schemeClr val="accent1"/>
                </a:lnRef>
                <a:fillRef idx="1">
                  <a:schemeClr val="lt1"/>
                </a:fillRef>
                <a:effectRef idx="0">
                  <a:schemeClr val="accent1"/>
                </a:effectRef>
                <a:fontRef idx="minor">
                  <a:schemeClr val="dk1"/>
                </a:fontRef>
              </p:style>
              <p:txBody>
                <a:bodyPr lIns="0" rIns="0" rtlCol="0" anchor="ctr"/>
                <a:lstStyle/>
                <a:p>
                  <a:pPr marL="71438" algn="ctr"/>
                  <a:endParaRPr lang="en-US" sz="3200">
                    <a:solidFill>
                      <a:schemeClr val="tx1"/>
                    </a:solidFill>
                  </a:endParaRPr>
                </a:p>
                <a:p>
                  <a:pPr marL="542925" indent="-107950">
                    <a:buFont typeface="Arial" panose="020B0604020202020204" pitchFamily="34" charset="0"/>
                    <a:buChar char="•"/>
                  </a:pPr>
                  <a:r>
                    <a:rPr lang="en-US" sz="1100">
                      <a:solidFill>
                        <a:schemeClr val="tx1"/>
                      </a:solidFill>
                    </a:rPr>
                    <a:t>Scalable commercial model</a:t>
                  </a:r>
                </a:p>
                <a:p>
                  <a:pPr marL="542925" indent="-107950">
                    <a:buFont typeface="Arial" panose="020B0604020202020204" pitchFamily="34" charset="0"/>
                    <a:buChar char="•"/>
                  </a:pPr>
                  <a:r>
                    <a:rPr lang="en-US" sz="1100">
                      <a:solidFill>
                        <a:schemeClr val="tx1"/>
                      </a:solidFill>
                    </a:rPr>
                    <a:t>Allow hybrid environments</a:t>
                  </a:r>
                  <a:endParaRPr lang="en-GB" sz="1100">
                    <a:solidFill>
                      <a:schemeClr val="tx1"/>
                    </a:solidFill>
                  </a:endParaRPr>
                </a:p>
                <a:p>
                  <a:pPr marL="542925" indent="-107950">
                    <a:buFont typeface="Arial" panose="020B0604020202020204" pitchFamily="34" charset="0"/>
                    <a:buChar char="•"/>
                  </a:pPr>
                  <a:r>
                    <a:rPr lang="en-GB" sz="1100">
                      <a:solidFill>
                        <a:schemeClr val="tx1"/>
                      </a:solidFill>
                    </a:rPr>
                    <a:t>Lower</a:t>
                  </a:r>
                  <a:r>
                    <a:rPr lang="en-US" sz="1100">
                      <a:solidFill>
                        <a:schemeClr val="tx1"/>
                      </a:solidFill>
                    </a:rPr>
                    <a:t> total cost of ownership</a:t>
                  </a:r>
                </a:p>
                <a:p>
                  <a:pPr marL="179388" indent="-107950">
                    <a:buFont typeface="Arial" panose="020B0604020202020204" pitchFamily="34" charset="0"/>
                    <a:buChar char="•"/>
                  </a:pPr>
                  <a:endParaRPr lang="en-US" sz="1100">
                    <a:solidFill>
                      <a:schemeClr val="tx1"/>
                    </a:solidFill>
                  </a:endParaRPr>
                </a:p>
                <a:p>
                  <a:pPr marL="179388" indent="-107950">
                    <a:buFont typeface="Arial" panose="020B0604020202020204" pitchFamily="34" charset="0"/>
                    <a:buChar char="•"/>
                  </a:pPr>
                  <a:endParaRPr lang="en-US" sz="1100">
                    <a:solidFill>
                      <a:schemeClr val="tx1"/>
                    </a:solidFill>
                  </a:endParaRPr>
                </a:p>
                <a:p>
                  <a:endParaRPr lang="en-IN" sz="1100">
                    <a:solidFill>
                      <a:schemeClr val="tx1"/>
                    </a:solidFill>
                  </a:endParaRPr>
                </a:p>
              </p:txBody>
            </p:sp>
            <p:sp>
              <p:nvSpPr>
                <p:cNvPr id="14" name="Freeform: Shape 13">
                  <a:extLst>
                    <a:ext uri="{FF2B5EF4-FFF2-40B4-BE49-F238E27FC236}">
                      <a16:creationId xmlns:a16="http://schemas.microsoft.com/office/drawing/2014/main" id="{B647DB17-2F9D-4308-885E-F85671CE528E}"/>
                    </a:ext>
                  </a:extLst>
                </p:cNvPr>
                <p:cNvSpPr/>
                <p:nvPr/>
              </p:nvSpPr>
              <p:spPr>
                <a:xfrm>
                  <a:off x="6110585" y="3205935"/>
                  <a:ext cx="738934" cy="73893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32" name="Rectangle 31">
                  <a:extLst>
                    <a:ext uri="{FF2B5EF4-FFF2-40B4-BE49-F238E27FC236}">
                      <a16:creationId xmlns:a16="http://schemas.microsoft.com/office/drawing/2014/main" id="{E8A5AAF1-57D7-417B-8261-710D57F5C593}"/>
                    </a:ext>
                  </a:extLst>
                </p:cNvPr>
                <p:cNvSpPr/>
                <p:nvPr/>
              </p:nvSpPr>
              <p:spPr>
                <a:xfrm>
                  <a:off x="6113469" y="2155840"/>
                  <a:ext cx="2261829" cy="396000"/>
                </a:xfrm>
                <a:prstGeom prst="rect">
                  <a:avLst/>
                </a:prstGeom>
                <a:solidFill>
                  <a:schemeClr val="accent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11213"/>
                  <a:r>
                    <a:rPr lang="en-US" sz="2000">
                      <a:solidFill>
                        <a:schemeClr val="bg1"/>
                      </a:solidFill>
                      <a:latin typeface="+mj-lt"/>
                    </a:rPr>
                    <a:t>Flexible</a:t>
                  </a:r>
                </a:p>
              </p:txBody>
            </p:sp>
            <p:sp>
              <p:nvSpPr>
                <p:cNvPr id="87" name="Freeform 318">
                  <a:extLst>
                    <a:ext uri="{FF2B5EF4-FFF2-40B4-BE49-F238E27FC236}">
                      <a16:creationId xmlns:a16="http://schemas.microsoft.com/office/drawing/2014/main" id="{EAD12E53-E87B-4661-8921-60F8510BBDDA}"/>
                    </a:ext>
                  </a:extLst>
                </p:cNvPr>
                <p:cNvSpPr>
                  <a:spLocks noChangeAspect="1" noEditPoints="1"/>
                </p:cNvSpPr>
                <p:nvPr/>
              </p:nvSpPr>
              <p:spPr bwMode="auto">
                <a:xfrm>
                  <a:off x="7966531" y="2191549"/>
                  <a:ext cx="280854" cy="288000"/>
                </a:xfrm>
                <a:custGeom>
                  <a:avLst/>
                  <a:gdLst>
                    <a:gd name="T0" fmla="*/ 104 w 256"/>
                    <a:gd name="T1" fmla="*/ 248 h 256"/>
                    <a:gd name="T2" fmla="*/ 8 w 256"/>
                    <a:gd name="T3" fmla="*/ 168 h 256"/>
                    <a:gd name="T4" fmla="*/ 88 w 256"/>
                    <a:gd name="T5" fmla="*/ 199 h 256"/>
                    <a:gd name="T6" fmla="*/ 88 w 256"/>
                    <a:gd name="T7" fmla="*/ 191 h 256"/>
                    <a:gd name="T8" fmla="*/ 8 w 256"/>
                    <a:gd name="T9" fmla="*/ 112 h 256"/>
                    <a:gd name="T10" fmla="*/ 88 w 256"/>
                    <a:gd name="T11" fmla="*/ 143 h 256"/>
                    <a:gd name="T12" fmla="*/ 88 w 256"/>
                    <a:gd name="T13" fmla="*/ 135 h 256"/>
                    <a:gd name="T14" fmla="*/ 8 w 256"/>
                    <a:gd name="T15" fmla="*/ 61 h 256"/>
                    <a:gd name="T16" fmla="*/ 200 w 256"/>
                    <a:gd name="T17" fmla="*/ 61 h 256"/>
                    <a:gd name="T18" fmla="*/ 204 w 256"/>
                    <a:gd name="T19" fmla="*/ 92 h 256"/>
                    <a:gd name="T20" fmla="*/ 208 w 256"/>
                    <a:gd name="T21" fmla="*/ 44 h 256"/>
                    <a:gd name="T22" fmla="*/ 0 w 256"/>
                    <a:gd name="T23" fmla="*/ 44 h 256"/>
                    <a:gd name="T24" fmla="*/ 104 w 256"/>
                    <a:gd name="T25" fmla="*/ 256 h 256"/>
                    <a:gd name="T26" fmla="*/ 124 w 256"/>
                    <a:gd name="T27" fmla="*/ 251 h 256"/>
                    <a:gd name="T28" fmla="*/ 104 w 256"/>
                    <a:gd name="T29" fmla="*/ 8 h 256"/>
                    <a:gd name="T30" fmla="*/ 104 w 256"/>
                    <a:gd name="T31" fmla="*/ 80 h 256"/>
                    <a:gd name="T32" fmla="*/ 104 w 256"/>
                    <a:gd name="T33" fmla="*/ 8 h 256"/>
                    <a:gd name="T34" fmla="*/ 120 w 256"/>
                    <a:gd name="T35" fmla="*/ 133 h 256"/>
                    <a:gd name="T36" fmla="*/ 116 w 256"/>
                    <a:gd name="T37" fmla="*/ 116 h 256"/>
                    <a:gd name="T38" fmla="*/ 112 w 256"/>
                    <a:gd name="T39" fmla="*/ 144 h 256"/>
                    <a:gd name="T40" fmla="*/ 140 w 256"/>
                    <a:gd name="T41" fmla="*/ 148 h 256"/>
                    <a:gd name="T42" fmla="*/ 140 w 256"/>
                    <a:gd name="T43" fmla="*/ 140 h 256"/>
                    <a:gd name="T44" fmla="*/ 180 w 256"/>
                    <a:gd name="T45" fmla="*/ 112 h 256"/>
                    <a:gd name="T46" fmla="*/ 246 w 256"/>
                    <a:gd name="T47" fmla="*/ 195 h 256"/>
                    <a:gd name="T48" fmla="*/ 250 w 256"/>
                    <a:gd name="T49" fmla="*/ 200 h 256"/>
                    <a:gd name="T50" fmla="*/ 256 w 256"/>
                    <a:gd name="T51" fmla="*/ 180 h 256"/>
                    <a:gd name="T52" fmla="*/ 242 w 256"/>
                    <a:gd name="T53" fmla="*/ 217 h 256"/>
                    <a:gd name="T54" fmla="*/ 242 w 256"/>
                    <a:gd name="T55" fmla="*/ 217 h 256"/>
                    <a:gd name="T56" fmla="*/ 240 w 256"/>
                    <a:gd name="T57" fmla="*/ 216 h 256"/>
                    <a:gd name="T58" fmla="*/ 216 w 256"/>
                    <a:gd name="T59" fmla="*/ 216 h 256"/>
                    <a:gd name="T60" fmla="*/ 216 w 256"/>
                    <a:gd name="T61" fmla="*/ 224 h 256"/>
                    <a:gd name="T62" fmla="*/ 180 w 256"/>
                    <a:gd name="T63" fmla="*/ 248 h 256"/>
                    <a:gd name="T64" fmla="*/ 113 w 256"/>
                    <a:gd name="T65" fmla="*/ 169 h 256"/>
                    <a:gd name="T66" fmla="*/ 105 w 256"/>
                    <a:gd name="T67" fmla="*/ 167 h 256"/>
                    <a:gd name="T68" fmla="*/ 180 w 256"/>
                    <a:gd name="T69" fmla="*/ 256 h 256"/>
                    <a:gd name="T70" fmla="*/ 236 w 256"/>
                    <a:gd name="T71" fmla="*/ 244 h 256"/>
                    <a:gd name="T72" fmla="*/ 244 w 256"/>
                    <a:gd name="T73" fmla="*/ 244 h 256"/>
                    <a:gd name="T74" fmla="*/ 242 w 256"/>
                    <a:gd name="T75" fmla="*/ 2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56">
                      <a:moveTo>
                        <a:pt x="120" y="247"/>
                      </a:moveTo>
                      <a:cubicBezTo>
                        <a:pt x="115" y="248"/>
                        <a:pt x="109" y="248"/>
                        <a:pt x="104" y="248"/>
                      </a:cubicBezTo>
                      <a:cubicBezTo>
                        <a:pt x="52" y="248"/>
                        <a:pt x="8" y="228"/>
                        <a:pt x="8" y="204"/>
                      </a:cubicBezTo>
                      <a:cubicBezTo>
                        <a:pt x="8" y="168"/>
                        <a:pt x="8" y="168"/>
                        <a:pt x="8" y="168"/>
                      </a:cubicBezTo>
                      <a:cubicBezTo>
                        <a:pt x="21" y="184"/>
                        <a:pt x="51" y="197"/>
                        <a:pt x="88" y="199"/>
                      </a:cubicBezTo>
                      <a:cubicBezTo>
                        <a:pt x="88" y="199"/>
                        <a:pt x="88" y="199"/>
                        <a:pt x="88" y="199"/>
                      </a:cubicBezTo>
                      <a:cubicBezTo>
                        <a:pt x="90" y="199"/>
                        <a:pt x="92" y="198"/>
                        <a:pt x="92" y="196"/>
                      </a:cubicBezTo>
                      <a:cubicBezTo>
                        <a:pt x="92" y="193"/>
                        <a:pt x="91" y="192"/>
                        <a:pt x="88" y="191"/>
                      </a:cubicBezTo>
                      <a:cubicBezTo>
                        <a:pt x="43" y="188"/>
                        <a:pt x="8" y="169"/>
                        <a:pt x="8" y="148"/>
                      </a:cubicBezTo>
                      <a:cubicBezTo>
                        <a:pt x="8" y="112"/>
                        <a:pt x="8" y="112"/>
                        <a:pt x="8" y="112"/>
                      </a:cubicBezTo>
                      <a:cubicBezTo>
                        <a:pt x="21" y="128"/>
                        <a:pt x="51" y="141"/>
                        <a:pt x="88" y="143"/>
                      </a:cubicBezTo>
                      <a:cubicBezTo>
                        <a:pt x="88" y="143"/>
                        <a:pt x="88" y="143"/>
                        <a:pt x="88" y="143"/>
                      </a:cubicBezTo>
                      <a:cubicBezTo>
                        <a:pt x="90" y="143"/>
                        <a:pt x="92" y="142"/>
                        <a:pt x="92" y="140"/>
                      </a:cubicBezTo>
                      <a:cubicBezTo>
                        <a:pt x="92" y="137"/>
                        <a:pt x="91" y="136"/>
                        <a:pt x="88" y="135"/>
                      </a:cubicBezTo>
                      <a:cubicBezTo>
                        <a:pt x="43" y="132"/>
                        <a:pt x="8" y="113"/>
                        <a:pt x="8" y="92"/>
                      </a:cubicBezTo>
                      <a:cubicBezTo>
                        <a:pt x="8" y="61"/>
                        <a:pt x="8" y="61"/>
                        <a:pt x="8" y="61"/>
                      </a:cubicBezTo>
                      <a:cubicBezTo>
                        <a:pt x="24" y="77"/>
                        <a:pt x="60" y="88"/>
                        <a:pt x="104" y="88"/>
                      </a:cubicBezTo>
                      <a:cubicBezTo>
                        <a:pt x="148" y="88"/>
                        <a:pt x="184" y="77"/>
                        <a:pt x="200" y="61"/>
                      </a:cubicBezTo>
                      <a:cubicBezTo>
                        <a:pt x="200" y="88"/>
                        <a:pt x="200" y="88"/>
                        <a:pt x="200" y="88"/>
                      </a:cubicBezTo>
                      <a:cubicBezTo>
                        <a:pt x="200" y="90"/>
                        <a:pt x="202" y="92"/>
                        <a:pt x="204" y="92"/>
                      </a:cubicBezTo>
                      <a:cubicBezTo>
                        <a:pt x="206" y="92"/>
                        <a:pt x="208" y="90"/>
                        <a:pt x="208" y="88"/>
                      </a:cubicBezTo>
                      <a:cubicBezTo>
                        <a:pt x="208" y="44"/>
                        <a:pt x="208" y="44"/>
                        <a:pt x="208" y="44"/>
                      </a:cubicBezTo>
                      <a:cubicBezTo>
                        <a:pt x="208" y="19"/>
                        <a:pt x="162" y="0"/>
                        <a:pt x="104" y="0"/>
                      </a:cubicBezTo>
                      <a:cubicBezTo>
                        <a:pt x="46" y="0"/>
                        <a:pt x="0" y="19"/>
                        <a:pt x="0" y="44"/>
                      </a:cubicBezTo>
                      <a:cubicBezTo>
                        <a:pt x="0" y="204"/>
                        <a:pt x="0" y="204"/>
                        <a:pt x="0" y="204"/>
                      </a:cubicBezTo>
                      <a:cubicBezTo>
                        <a:pt x="0" y="233"/>
                        <a:pt x="46" y="256"/>
                        <a:pt x="104" y="256"/>
                      </a:cubicBezTo>
                      <a:cubicBezTo>
                        <a:pt x="109" y="256"/>
                        <a:pt x="115" y="256"/>
                        <a:pt x="120" y="255"/>
                      </a:cubicBezTo>
                      <a:cubicBezTo>
                        <a:pt x="123" y="255"/>
                        <a:pt x="124" y="253"/>
                        <a:pt x="124" y="251"/>
                      </a:cubicBezTo>
                      <a:cubicBezTo>
                        <a:pt x="124" y="249"/>
                        <a:pt x="122" y="247"/>
                        <a:pt x="120" y="247"/>
                      </a:cubicBezTo>
                      <a:close/>
                      <a:moveTo>
                        <a:pt x="104" y="8"/>
                      </a:moveTo>
                      <a:cubicBezTo>
                        <a:pt x="161" y="8"/>
                        <a:pt x="200" y="27"/>
                        <a:pt x="200" y="44"/>
                      </a:cubicBezTo>
                      <a:cubicBezTo>
                        <a:pt x="200" y="61"/>
                        <a:pt x="161" y="80"/>
                        <a:pt x="104" y="80"/>
                      </a:cubicBezTo>
                      <a:cubicBezTo>
                        <a:pt x="47" y="80"/>
                        <a:pt x="8" y="61"/>
                        <a:pt x="8" y="44"/>
                      </a:cubicBezTo>
                      <a:cubicBezTo>
                        <a:pt x="8" y="27"/>
                        <a:pt x="47" y="8"/>
                        <a:pt x="104" y="8"/>
                      </a:cubicBezTo>
                      <a:close/>
                      <a:moveTo>
                        <a:pt x="180" y="104"/>
                      </a:moveTo>
                      <a:cubicBezTo>
                        <a:pt x="156" y="104"/>
                        <a:pt x="134" y="115"/>
                        <a:pt x="120" y="133"/>
                      </a:cubicBezTo>
                      <a:cubicBezTo>
                        <a:pt x="120" y="120"/>
                        <a:pt x="120" y="120"/>
                        <a:pt x="120" y="120"/>
                      </a:cubicBezTo>
                      <a:cubicBezTo>
                        <a:pt x="120" y="118"/>
                        <a:pt x="118" y="116"/>
                        <a:pt x="116" y="116"/>
                      </a:cubicBezTo>
                      <a:cubicBezTo>
                        <a:pt x="114" y="116"/>
                        <a:pt x="112" y="118"/>
                        <a:pt x="112" y="120"/>
                      </a:cubicBezTo>
                      <a:cubicBezTo>
                        <a:pt x="112" y="144"/>
                        <a:pt x="112" y="144"/>
                        <a:pt x="112" y="144"/>
                      </a:cubicBezTo>
                      <a:cubicBezTo>
                        <a:pt x="112" y="146"/>
                        <a:pt x="114" y="148"/>
                        <a:pt x="116" y="148"/>
                      </a:cubicBezTo>
                      <a:cubicBezTo>
                        <a:pt x="140" y="148"/>
                        <a:pt x="140" y="148"/>
                        <a:pt x="140" y="148"/>
                      </a:cubicBezTo>
                      <a:cubicBezTo>
                        <a:pt x="142" y="148"/>
                        <a:pt x="144" y="146"/>
                        <a:pt x="144" y="144"/>
                      </a:cubicBezTo>
                      <a:cubicBezTo>
                        <a:pt x="144" y="142"/>
                        <a:pt x="142" y="140"/>
                        <a:pt x="140" y="140"/>
                      </a:cubicBezTo>
                      <a:cubicBezTo>
                        <a:pt x="125" y="140"/>
                        <a:pt x="125" y="140"/>
                        <a:pt x="125" y="140"/>
                      </a:cubicBezTo>
                      <a:cubicBezTo>
                        <a:pt x="138" y="122"/>
                        <a:pt x="158" y="112"/>
                        <a:pt x="180" y="112"/>
                      </a:cubicBezTo>
                      <a:cubicBezTo>
                        <a:pt x="217" y="112"/>
                        <a:pt x="248" y="143"/>
                        <a:pt x="248" y="180"/>
                      </a:cubicBezTo>
                      <a:cubicBezTo>
                        <a:pt x="248" y="185"/>
                        <a:pt x="247" y="190"/>
                        <a:pt x="246" y="195"/>
                      </a:cubicBezTo>
                      <a:cubicBezTo>
                        <a:pt x="246" y="197"/>
                        <a:pt x="247" y="199"/>
                        <a:pt x="249" y="200"/>
                      </a:cubicBezTo>
                      <a:cubicBezTo>
                        <a:pt x="250" y="200"/>
                        <a:pt x="250" y="200"/>
                        <a:pt x="250" y="200"/>
                      </a:cubicBezTo>
                      <a:cubicBezTo>
                        <a:pt x="252" y="200"/>
                        <a:pt x="254" y="199"/>
                        <a:pt x="254" y="197"/>
                      </a:cubicBezTo>
                      <a:cubicBezTo>
                        <a:pt x="255" y="191"/>
                        <a:pt x="256" y="186"/>
                        <a:pt x="256" y="180"/>
                      </a:cubicBezTo>
                      <a:cubicBezTo>
                        <a:pt x="256" y="138"/>
                        <a:pt x="222" y="104"/>
                        <a:pt x="180" y="104"/>
                      </a:cubicBezTo>
                      <a:close/>
                      <a:moveTo>
                        <a:pt x="242" y="217"/>
                      </a:moveTo>
                      <a:cubicBezTo>
                        <a:pt x="242" y="217"/>
                        <a:pt x="242" y="217"/>
                        <a:pt x="242" y="217"/>
                      </a:cubicBezTo>
                      <a:cubicBezTo>
                        <a:pt x="242" y="217"/>
                        <a:pt x="242" y="217"/>
                        <a:pt x="242" y="217"/>
                      </a:cubicBezTo>
                      <a:cubicBezTo>
                        <a:pt x="242" y="216"/>
                        <a:pt x="241" y="216"/>
                        <a:pt x="241" y="216"/>
                      </a:cubicBezTo>
                      <a:cubicBezTo>
                        <a:pt x="241" y="216"/>
                        <a:pt x="241" y="216"/>
                        <a:pt x="240" y="216"/>
                      </a:cubicBezTo>
                      <a:cubicBezTo>
                        <a:pt x="240" y="216"/>
                        <a:pt x="240" y="216"/>
                        <a:pt x="240" y="216"/>
                      </a:cubicBezTo>
                      <a:cubicBezTo>
                        <a:pt x="216" y="216"/>
                        <a:pt x="216" y="216"/>
                        <a:pt x="216" y="216"/>
                      </a:cubicBezTo>
                      <a:cubicBezTo>
                        <a:pt x="214" y="216"/>
                        <a:pt x="212" y="218"/>
                        <a:pt x="212" y="220"/>
                      </a:cubicBezTo>
                      <a:cubicBezTo>
                        <a:pt x="212" y="222"/>
                        <a:pt x="214" y="224"/>
                        <a:pt x="216" y="224"/>
                      </a:cubicBezTo>
                      <a:cubicBezTo>
                        <a:pt x="232" y="224"/>
                        <a:pt x="232" y="224"/>
                        <a:pt x="232" y="224"/>
                      </a:cubicBezTo>
                      <a:cubicBezTo>
                        <a:pt x="219" y="239"/>
                        <a:pt x="200" y="248"/>
                        <a:pt x="180" y="248"/>
                      </a:cubicBezTo>
                      <a:cubicBezTo>
                        <a:pt x="143" y="248"/>
                        <a:pt x="112" y="217"/>
                        <a:pt x="112" y="180"/>
                      </a:cubicBezTo>
                      <a:cubicBezTo>
                        <a:pt x="112" y="176"/>
                        <a:pt x="112" y="172"/>
                        <a:pt x="113" y="169"/>
                      </a:cubicBezTo>
                      <a:cubicBezTo>
                        <a:pt x="113" y="166"/>
                        <a:pt x="112" y="164"/>
                        <a:pt x="110" y="164"/>
                      </a:cubicBezTo>
                      <a:cubicBezTo>
                        <a:pt x="107" y="164"/>
                        <a:pt x="105" y="165"/>
                        <a:pt x="105" y="167"/>
                      </a:cubicBezTo>
                      <a:cubicBezTo>
                        <a:pt x="104" y="172"/>
                        <a:pt x="104" y="176"/>
                        <a:pt x="104" y="180"/>
                      </a:cubicBezTo>
                      <a:cubicBezTo>
                        <a:pt x="104" y="222"/>
                        <a:pt x="138" y="256"/>
                        <a:pt x="180" y="256"/>
                      </a:cubicBezTo>
                      <a:cubicBezTo>
                        <a:pt x="202" y="256"/>
                        <a:pt x="222" y="247"/>
                        <a:pt x="236" y="231"/>
                      </a:cubicBezTo>
                      <a:cubicBezTo>
                        <a:pt x="236" y="244"/>
                        <a:pt x="236" y="244"/>
                        <a:pt x="236" y="244"/>
                      </a:cubicBezTo>
                      <a:cubicBezTo>
                        <a:pt x="236" y="246"/>
                        <a:pt x="238" y="248"/>
                        <a:pt x="240" y="248"/>
                      </a:cubicBezTo>
                      <a:cubicBezTo>
                        <a:pt x="242" y="248"/>
                        <a:pt x="244" y="246"/>
                        <a:pt x="244" y="244"/>
                      </a:cubicBezTo>
                      <a:cubicBezTo>
                        <a:pt x="244" y="220"/>
                        <a:pt x="244" y="220"/>
                        <a:pt x="244" y="220"/>
                      </a:cubicBezTo>
                      <a:cubicBezTo>
                        <a:pt x="244" y="219"/>
                        <a:pt x="243" y="217"/>
                        <a:pt x="242" y="21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grpSp>
          <p:grpSp>
            <p:nvGrpSpPr>
              <p:cNvPr id="41" name="Group 40">
                <a:extLst>
                  <a:ext uri="{FF2B5EF4-FFF2-40B4-BE49-F238E27FC236}">
                    <a16:creationId xmlns:a16="http://schemas.microsoft.com/office/drawing/2014/main" id="{D943587C-22A6-4E8B-854B-F25A76CD9D3B}"/>
                  </a:ext>
                </a:extLst>
              </p:cNvPr>
              <p:cNvGrpSpPr/>
              <p:nvPr/>
            </p:nvGrpSpPr>
            <p:grpSpPr>
              <a:xfrm>
                <a:off x="3798758" y="2149848"/>
                <a:ext cx="2274224" cy="1800000"/>
                <a:chOff x="3798758" y="2149848"/>
                <a:chExt cx="2274224" cy="1800000"/>
              </a:xfrm>
            </p:grpSpPr>
            <p:sp>
              <p:nvSpPr>
                <p:cNvPr id="59" name="Rectangle: Diagonal Corners Rounded 58">
                  <a:extLst>
                    <a:ext uri="{FF2B5EF4-FFF2-40B4-BE49-F238E27FC236}">
                      <a16:creationId xmlns:a16="http://schemas.microsoft.com/office/drawing/2014/main" id="{2F8C701B-7532-4528-9064-75B733E51673}"/>
                    </a:ext>
                  </a:extLst>
                </p:cNvPr>
                <p:cNvSpPr/>
                <p:nvPr/>
              </p:nvSpPr>
              <p:spPr>
                <a:xfrm flipH="1">
                  <a:off x="3804982" y="2149848"/>
                  <a:ext cx="2268000" cy="1800000"/>
                </a:xfrm>
                <a:prstGeom prst="round2DiagRect">
                  <a:avLst>
                    <a:gd name="adj1" fmla="val 0"/>
                    <a:gd name="adj2" fmla="val 0"/>
                  </a:avLst>
                </a:prstGeom>
                <a:ln w="22225">
                  <a:solidFill>
                    <a:srgbClr val="4FD4A1"/>
                  </a:solidFill>
                </a:ln>
              </p:spPr>
              <p:style>
                <a:lnRef idx="2">
                  <a:schemeClr val="accent6"/>
                </a:lnRef>
                <a:fillRef idx="1">
                  <a:schemeClr val="lt1"/>
                </a:fillRef>
                <a:effectRef idx="0">
                  <a:schemeClr val="accent6"/>
                </a:effectRef>
                <a:fontRef idx="minor">
                  <a:schemeClr val="dk1"/>
                </a:fontRef>
              </p:style>
              <p:txBody>
                <a:bodyPr lIns="72000" rIns="72000" rtlCol="0" anchor="ctr"/>
                <a:lstStyle/>
                <a:p>
                  <a:endParaRPr lang="en-GB" sz="3200">
                    <a:solidFill>
                      <a:schemeClr val="tx1"/>
                    </a:solidFill>
                  </a:endParaRPr>
                </a:p>
                <a:p>
                  <a:pPr marL="180975" indent="-107950">
                    <a:buFont typeface="Arial" panose="020B0604020202020204" pitchFamily="34" charset="0"/>
                    <a:buChar char="•"/>
                  </a:pPr>
                  <a:r>
                    <a:rPr lang="en-GB" sz="1100">
                      <a:solidFill>
                        <a:schemeClr val="tx1"/>
                      </a:solidFill>
                    </a:rPr>
                    <a:t>Rapid time to value </a:t>
                  </a:r>
                </a:p>
                <a:p>
                  <a:pPr marL="180975" indent="-107950">
                    <a:buFont typeface="Arial" panose="020B0604020202020204" pitchFamily="34" charset="0"/>
                    <a:buChar char="•"/>
                  </a:pPr>
                  <a:r>
                    <a:rPr lang="en-US" sz="1100">
                      <a:solidFill>
                        <a:schemeClr val="tx1"/>
                      </a:solidFill>
                    </a:rPr>
                    <a:t>Fast deployment</a:t>
                  </a:r>
                </a:p>
                <a:p>
                  <a:pPr marL="180975" indent="-107950">
                    <a:buFont typeface="Arial" panose="020B0604020202020204" pitchFamily="34" charset="0"/>
                    <a:buChar char="•"/>
                  </a:pPr>
                  <a:r>
                    <a:rPr lang="en-US" sz="1100">
                      <a:solidFill>
                        <a:schemeClr val="tx1"/>
                      </a:solidFill>
                    </a:rPr>
                    <a:t>Improve decision-making</a:t>
                  </a:r>
                </a:p>
                <a:p>
                  <a:pPr marL="108000" indent="-108000">
                    <a:buFont typeface="Arial" panose="020B0604020202020204" pitchFamily="34" charset="0"/>
                    <a:buChar char="•"/>
                  </a:pPr>
                  <a:endParaRPr lang="en-US" sz="1100">
                    <a:solidFill>
                      <a:schemeClr val="tx1"/>
                    </a:solidFill>
                  </a:endParaRPr>
                </a:p>
                <a:p>
                  <a:pPr marL="108000" indent="-108000">
                    <a:buFont typeface="Arial" panose="020B0604020202020204" pitchFamily="34" charset="0"/>
                    <a:buChar char="•"/>
                  </a:pPr>
                  <a:endParaRPr lang="en-US" sz="1100">
                    <a:solidFill>
                      <a:schemeClr val="tx1"/>
                    </a:solidFill>
                  </a:endParaRPr>
                </a:p>
                <a:p>
                  <a:endParaRPr lang="en-IN" sz="1100">
                    <a:solidFill>
                      <a:schemeClr val="tx1"/>
                    </a:solidFill>
                  </a:endParaRPr>
                </a:p>
              </p:txBody>
            </p:sp>
            <p:sp>
              <p:nvSpPr>
                <p:cNvPr id="12" name="Freeform: Shape 11">
                  <a:extLst>
                    <a:ext uri="{FF2B5EF4-FFF2-40B4-BE49-F238E27FC236}">
                      <a16:creationId xmlns:a16="http://schemas.microsoft.com/office/drawing/2014/main" id="{D6E422D3-F91D-4A46-AD3C-E3F591409EBE}"/>
                    </a:ext>
                  </a:extLst>
                </p:cNvPr>
                <p:cNvSpPr/>
                <p:nvPr/>
              </p:nvSpPr>
              <p:spPr>
                <a:xfrm>
                  <a:off x="5324641" y="3205935"/>
                  <a:ext cx="738934" cy="73893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rgbClr val="4FD4A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31" name="Rectangle 30">
                  <a:extLst>
                    <a:ext uri="{FF2B5EF4-FFF2-40B4-BE49-F238E27FC236}">
                      <a16:creationId xmlns:a16="http://schemas.microsoft.com/office/drawing/2014/main" id="{7AE52230-0227-4743-848B-31B5F4ACC0D5}"/>
                    </a:ext>
                  </a:extLst>
                </p:cNvPr>
                <p:cNvSpPr/>
                <p:nvPr/>
              </p:nvSpPr>
              <p:spPr>
                <a:xfrm>
                  <a:off x="3798758" y="2149848"/>
                  <a:ext cx="2268000" cy="396000"/>
                </a:xfrm>
                <a:prstGeom prst="rect">
                  <a:avLst/>
                </a:prstGeom>
                <a:solidFill>
                  <a:srgbClr val="4FD4A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36575"/>
                  <a:r>
                    <a:rPr lang="en-US" sz="2000">
                      <a:solidFill>
                        <a:schemeClr val="bg1"/>
                      </a:solidFill>
                      <a:latin typeface="+mj-lt"/>
                    </a:rPr>
                    <a:t>Fast</a:t>
                  </a:r>
                </a:p>
              </p:txBody>
            </p:sp>
            <p:sp>
              <p:nvSpPr>
                <p:cNvPr id="88" name="Freeform 127">
                  <a:extLst>
                    <a:ext uri="{FF2B5EF4-FFF2-40B4-BE49-F238E27FC236}">
                      <a16:creationId xmlns:a16="http://schemas.microsoft.com/office/drawing/2014/main" id="{A2A729AC-E0FE-42BE-8C0B-98D0BB6768F4}"/>
                    </a:ext>
                  </a:extLst>
                </p:cNvPr>
                <p:cNvSpPr>
                  <a:spLocks noChangeAspect="1" noEditPoints="1"/>
                </p:cNvSpPr>
                <p:nvPr/>
              </p:nvSpPr>
              <p:spPr bwMode="auto">
                <a:xfrm>
                  <a:off x="3953981" y="2206538"/>
                  <a:ext cx="318316" cy="288000"/>
                </a:xfrm>
                <a:custGeom>
                  <a:avLst/>
                  <a:gdLst>
                    <a:gd name="T0" fmla="*/ 128 w 256"/>
                    <a:gd name="T1" fmla="*/ 0 h 232"/>
                    <a:gd name="T2" fmla="*/ 0 w 256"/>
                    <a:gd name="T3" fmla="*/ 128 h 232"/>
                    <a:gd name="T4" fmla="*/ 4 w 256"/>
                    <a:gd name="T5" fmla="*/ 132 h 232"/>
                    <a:gd name="T6" fmla="*/ 20 w 256"/>
                    <a:gd name="T7" fmla="*/ 132 h 232"/>
                    <a:gd name="T8" fmla="*/ 24 w 256"/>
                    <a:gd name="T9" fmla="*/ 128 h 232"/>
                    <a:gd name="T10" fmla="*/ 100 w 256"/>
                    <a:gd name="T11" fmla="*/ 52 h 232"/>
                    <a:gd name="T12" fmla="*/ 150 w 256"/>
                    <a:gd name="T13" fmla="*/ 71 h 232"/>
                    <a:gd name="T14" fmla="*/ 156 w 256"/>
                    <a:gd name="T15" fmla="*/ 71 h 232"/>
                    <a:gd name="T16" fmla="*/ 156 w 256"/>
                    <a:gd name="T17" fmla="*/ 65 h 232"/>
                    <a:gd name="T18" fmla="*/ 100 w 256"/>
                    <a:gd name="T19" fmla="*/ 44 h 232"/>
                    <a:gd name="T20" fmla="*/ 16 w 256"/>
                    <a:gd name="T21" fmla="*/ 124 h 232"/>
                    <a:gd name="T22" fmla="*/ 8 w 256"/>
                    <a:gd name="T23" fmla="*/ 124 h 232"/>
                    <a:gd name="T24" fmla="*/ 128 w 256"/>
                    <a:gd name="T25" fmla="*/ 8 h 232"/>
                    <a:gd name="T26" fmla="*/ 248 w 256"/>
                    <a:gd name="T27" fmla="*/ 124 h 232"/>
                    <a:gd name="T28" fmla="*/ 204 w 256"/>
                    <a:gd name="T29" fmla="*/ 124 h 232"/>
                    <a:gd name="T30" fmla="*/ 200 w 256"/>
                    <a:gd name="T31" fmla="*/ 128 h 232"/>
                    <a:gd name="T32" fmla="*/ 204 w 256"/>
                    <a:gd name="T33" fmla="*/ 132 h 232"/>
                    <a:gd name="T34" fmla="*/ 252 w 256"/>
                    <a:gd name="T35" fmla="*/ 132 h 232"/>
                    <a:gd name="T36" fmla="*/ 256 w 256"/>
                    <a:gd name="T37" fmla="*/ 128 h 232"/>
                    <a:gd name="T38" fmla="*/ 128 w 256"/>
                    <a:gd name="T39" fmla="*/ 0 h 232"/>
                    <a:gd name="T40" fmla="*/ 207 w 256"/>
                    <a:gd name="T41" fmla="*/ 65 h 232"/>
                    <a:gd name="T42" fmla="*/ 202 w 256"/>
                    <a:gd name="T43" fmla="*/ 65 h 232"/>
                    <a:gd name="T44" fmla="*/ 66 w 256"/>
                    <a:gd name="T45" fmla="*/ 150 h 232"/>
                    <a:gd name="T46" fmla="*/ 66 w 256"/>
                    <a:gd name="T47" fmla="*/ 218 h 232"/>
                    <a:gd name="T48" fmla="*/ 100 w 256"/>
                    <a:gd name="T49" fmla="*/ 232 h 232"/>
                    <a:gd name="T50" fmla="*/ 134 w 256"/>
                    <a:gd name="T51" fmla="*/ 218 h 232"/>
                    <a:gd name="T52" fmla="*/ 208 w 256"/>
                    <a:gd name="T53" fmla="*/ 70 h 232"/>
                    <a:gd name="T54" fmla="*/ 207 w 256"/>
                    <a:gd name="T55" fmla="*/ 65 h 232"/>
                    <a:gd name="T56" fmla="*/ 128 w 256"/>
                    <a:gd name="T57" fmla="*/ 212 h 232"/>
                    <a:gd name="T58" fmla="*/ 100 w 256"/>
                    <a:gd name="T59" fmla="*/ 224 h 232"/>
                    <a:gd name="T60" fmla="*/ 72 w 256"/>
                    <a:gd name="T61" fmla="*/ 212 h 232"/>
                    <a:gd name="T62" fmla="*/ 72 w 256"/>
                    <a:gd name="T63" fmla="*/ 156 h 232"/>
                    <a:gd name="T64" fmla="*/ 196 w 256"/>
                    <a:gd name="T65" fmla="*/ 78 h 232"/>
                    <a:gd name="T66" fmla="*/ 128 w 256"/>
                    <a:gd name="T67" fmla="*/ 212 h 232"/>
                    <a:gd name="T68" fmla="*/ 100 w 256"/>
                    <a:gd name="T69" fmla="*/ 208 h 232"/>
                    <a:gd name="T70" fmla="*/ 124 w 256"/>
                    <a:gd name="T71" fmla="*/ 184 h 232"/>
                    <a:gd name="T72" fmla="*/ 100 w 256"/>
                    <a:gd name="T73" fmla="*/ 160 h 232"/>
                    <a:gd name="T74" fmla="*/ 76 w 256"/>
                    <a:gd name="T75" fmla="*/ 184 h 232"/>
                    <a:gd name="T76" fmla="*/ 100 w 256"/>
                    <a:gd name="T77" fmla="*/ 208 h 232"/>
                    <a:gd name="T78" fmla="*/ 100 w 256"/>
                    <a:gd name="T79" fmla="*/ 168 h 232"/>
                    <a:gd name="T80" fmla="*/ 116 w 256"/>
                    <a:gd name="T81" fmla="*/ 184 h 232"/>
                    <a:gd name="T82" fmla="*/ 100 w 256"/>
                    <a:gd name="T83" fmla="*/ 200 h 232"/>
                    <a:gd name="T84" fmla="*/ 84 w 256"/>
                    <a:gd name="T85" fmla="*/ 184 h 232"/>
                    <a:gd name="T86" fmla="*/ 100 w 256"/>
                    <a:gd name="T87"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32">
                      <a:moveTo>
                        <a:pt x="128" y="0"/>
                      </a:moveTo>
                      <a:cubicBezTo>
                        <a:pt x="57" y="0"/>
                        <a:pt x="0" y="57"/>
                        <a:pt x="0" y="128"/>
                      </a:cubicBezTo>
                      <a:cubicBezTo>
                        <a:pt x="0" y="130"/>
                        <a:pt x="2" y="132"/>
                        <a:pt x="4" y="132"/>
                      </a:cubicBezTo>
                      <a:cubicBezTo>
                        <a:pt x="20" y="132"/>
                        <a:pt x="20" y="132"/>
                        <a:pt x="20" y="132"/>
                      </a:cubicBezTo>
                      <a:cubicBezTo>
                        <a:pt x="22" y="132"/>
                        <a:pt x="24" y="130"/>
                        <a:pt x="24" y="128"/>
                      </a:cubicBezTo>
                      <a:cubicBezTo>
                        <a:pt x="24" y="86"/>
                        <a:pt x="58" y="52"/>
                        <a:pt x="100" y="52"/>
                      </a:cubicBezTo>
                      <a:cubicBezTo>
                        <a:pt x="119" y="52"/>
                        <a:pt x="136" y="59"/>
                        <a:pt x="150" y="71"/>
                      </a:cubicBezTo>
                      <a:cubicBezTo>
                        <a:pt x="152" y="72"/>
                        <a:pt x="154" y="72"/>
                        <a:pt x="156" y="71"/>
                      </a:cubicBezTo>
                      <a:cubicBezTo>
                        <a:pt x="157" y="69"/>
                        <a:pt x="157" y="66"/>
                        <a:pt x="156" y="65"/>
                      </a:cubicBezTo>
                      <a:cubicBezTo>
                        <a:pt x="140" y="51"/>
                        <a:pt x="120" y="44"/>
                        <a:pt x="100" y="44"/>
                      </a:cubicBezTo>
                      <a:cubicBezTo>
                        <a:pt x="55" y="44"/>
                        <a:pt x="18" y="80"/>
                        <a:pt x="16" y="124"/>
                      </a:cubicBezTo>
                      <a:cubicBezTo>
                        <a:pt x="8" y="124"/>
                        <a:pt x="8" y="124"/>
                        <a:pt x="8" y="124"/>
                      </a:cubicBezTo>
                      <a:cubicBezTo>
                        <a:pt x="10" y="60"/>
                        <a:pt x="63" y="8"/>
                        <a:pt x="128" y="8"/>
                      </a:cubicBezTo>
                      <a:cubicBezTo>
                        <a:pt x="193" y="8"/>
                        <a:pt x="246" y="60"/>
                        <a:pt x="248" y="124"/>
                      </a:cubicBezTo>
                      <a:cubicBezTo>
                        <a:pt x="204" y="124"/>
                        <a:pt x="204" y="124"/>
                        <a:pt x="204" y="124"/>
                      </a:cubicBezTo>
                      <a:cubicBezTo>
                        <a:pt x="202" y="124"/>
                        <a:pt x="200" y="126"/>
                        <a:pt x="200" y="128"/>
                      </a:cubicBezTo>
                      <a:cubicBezTo>
                        <a:pt x="200" y="130"/>
                        <a:pt x="202" y="132"/>
                        <a:pt x="204" y="132"/>
                      </a:cubicBezTo>
                      <a:cubicBezTo>
                        <a:pt x="252" y="132"/>
                        <a:pt x="252" y="132"/>
                        <a:pt x="252" y="132"/>
                      </a:cubicBezTo>
                      <a:cubicBezTo>
                        <a:pt x="254" y="132"/>
                        <a:pt x="256" y="130"/>
                        <a:pt x="256" y="128"/>
                      </a:cubicBezTo>
                      <a:cubicBezTo>
                        <a:pt x="256" y="57"/>
                        <a:pt x="199" y="0"/>
                        <a:pt x="128" y="0"/>
                      </a:cubicBezTo>
                      <a:close/>
                      <a:moveTo>
                        <a:pt x="207" y="65"/>
                      </a:moveTo>
                      <a:cubicBezTo>
                        <a:pt x="205" y="64"/>
                        <a:pt x="204" y="64"/>
                        <a:pt x="202" y="65"/>
                      </a:cubicBezTo>
                      <a:cubicBezTo>
                        <a:pt x="197" y="67"/>
                        <a:pt x="83" y="133"/>
                        <a:pt x="66" y="150"/>
                      </a:cubicBezTo>
                      <a:cubicBezTo>
                        <a:pt x="47" y="169"/>
                        <a:pt x="47" y="199"/>
                        <a:pt x="66" y="218"/>
                      </a:cubicBezTo>
                      <a:cubicBezTo>
                        <a:pt x="75" y="227"/>
                        <a:pt x="87" y="232"/>
                        <a:pt x="100" y="232"/>
                      </a:cubicBezTo>
                      <a:cubicBezTo>
                        <a:pt x="113" y="232"/>
                        <a:pt x="125" y="227"/>
                        <a:pt x="134" y="218"/>
                      </a:cubicBezTo>
                      <a:cubicBezTo>
                        <a:pt x="151" y="200"/>
                        <a:pt x="205" y="75"/>
                        <a:pt x="208" y="70"/>
                      </a:cubicBezTo>
                      <a:cubicBezTo>
                        <a:pt x="208" y="68"/>
                        <a:pt x="208" y="66"/>
                        <a:pt x="207" y="65"/>
                      </a:cubicBezTo>
                      <a:close/>
                      <a:moveTo>
                        <a:pt x="128" y="212"/>
                      </a:moveTo>
                      <a:cubicBezTo>
                        <a:pt x="121" y="220"/>
                        <a:pt x="111" y="224"/>
                        <a:pt x="100" y="224"/>
                      </a:cubicBezTo>
                      <a:cubicBezTo>
                        <a:pt x="89" y="224"/>
                        <a:pt x="79" y="220"/>
                        <a:pt x="72" y="212"/>
                      </a:cubicBezTo>
                      <a:cubicBezTo>
                        <a:pt x="56" y="197"/>
                        <a:pt x="56" y="171"/>
                        <a:pt x="72" y="156"/>
                      </a:cubicBezTo>
                      <a:cubicBezTo>
                        <a:pt x="85" y="142"/>
                        <a:pt x="166" y="94"/>
                        <a:pt x="196" y="78"/>
                      </a:cubicBezTo>
                      <a:cubicBezTo>
                        <a:pt x="175" y="124"/>
                        <a:pt x="140" y="200"/>
                        <a:pt x="128" y="212"/>
                      </a:cubicBezTo>
                      <a:close/>
                      <a:moveTo>
                        <a:pt x="100" y="208"/>
                      </a:moveTo>
                      <a:cubicBezTo>
                        <a:pt x="113" y="208"/>
                        <a:pt x="124" y="197"/>
                        <a:pt x="124" y="184"/>
                      </a:cubicBezTo>
                      <a:cubicBezTo>
                        <a:pt x="124" y="171"/>
                        <a:pt x="113" y="160"/>
                        <a:pt x="100" y="160"/>
                      </a:cubicBezTo>
                      <a:cubicBezTo>
                        <a:pt x="87" y="160"/>
                        <a:pt x="76" y="171"/>
                        <a:pt x="76" y="184"/>
                      </a:cubicBezTo>
                      <a:cubicBezTo>
                        <a:pt x="76" y="197"/>
                        <a:pt x="87" y="208"/>
                        <a:pt x="100" y="208"/>
                      </a:cubicBezTo>
                      <a:close/>
                      <a:moveTo>
                        <a:pt x="100" y="168"/>
                      </a:moveTo>
                      <a:cubicBezTo>
                        <a:pt x="109" y="168"/>
                        <a:pt x="116" y="175"/>
                        <a:pt x="116" y="184"/>
                      </a:cubicBezTo>
                      <a:cubicBezTo>
                        <a:pt x="116" y="193"/>
                        <a:pt x="109" y="200"/>
                        <a:pt x="100" y="200"/>
                      </a:cubicBezTo>
                      <a:cubicBezTo>
                        <a:pt x="91" y="200"/>
                        <a:pt x="84" y="193"/>
                        <a:pt x="84" y="184"/>
                      </a:cubicBezTo>
                      <a:cubicBezTo>
                        <a:pt x="84" y="175"/>
                        <a:pt x="91" y="168"/>
                        <a:pt x="100" y="1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grpSp>
        </p:grpSp>
        <p:sp>
          <p:nvSpPr>
            <p:cNvPr id="79" name="Freeform: Shape 78">
              <a:extLst>
                <a:ext uri="{FF2B5EF4-FFF2-40B4-BE49-F238E27FC236}">
                  <a16:creationId xmlns:a16="http://schemas.microsoft.com/office/drawing/2014/main" id="{25D8A058-EA2F-4197-88DA-E77968752034}"/>
                </a:ext>
              </a:extLst>
            </p:cNvPr>
            <p:cNvSpPr/>
            <p:nvPr/>
          </p:nvSpPr>
          <p:spPr>
            <a:xfrm>
              <a:off x="5475080" y="3349935"/>
              <a:ext cx="1224000" cy="1224000"/>
            </a:xfrm>
            <a:custGeom>
              <a:avLst/>
              <a:gdLst>
                <a:gd name="connsiteX0" fmla="*/ 1816846 w 1816845"/>
                <a:gd name="connsiteY0" fmla="*/ 908423 h 1816845"/>
                <a:gd name="connsiteX1" fmla="*/ 908423 w 1816845"/>
                <a:gd name="connsiteY1" fmla="*/ 1816846 h 1816845"/>
                <a:gd name="connsiteX2" fmla="*/ 0 w 1816845"/>
                <a:gd name="connsiteY2" fmla="*/ 908423 h 1816845"/>
                <a:gd name="connsiteX3" fmla="*/ 908423 w 1816845"/>
                <a:gd name="connsiteY3" fmla="*/ 0 h 1816845"/>
                <a:gd name="connsiteX4" fmla="*/ 1816846 w 1816845"/>
                <a:gd name="connsiteY4" fmla="*/ 908423 h 181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845" h="1816845">
                  <a:moveTo>
                    <a:pt x="1816846" y="908423"/>
                  </a:moveTo>
                  <a:cubicBezTo>
                    <a:pt x="1816846" y="1410131"/>
                    <a:pt x="1410131" y="1816846"/>
                    <a:pt x="908423" y="1816846"/>
                  </a:cubicBezTo>
                  <a:cubicBezTo>
                    <a:pt x="406715" y="1816846"/>
                    <a:pt x="0" y="1410131"/>
                    <a:pt x="0" y="908423"/>
                  </a:cubicBezTo>
                  <a:cubicBezTo>
                    <a:pt x="0" y="406715"/>
                    <a:pt x="406715" y="0"/>
                    <a:pt x="908423" y="0"/>
                  </a:cubicBezTo>
                  <a:cubicBezTo>
                    <a:pt x="1410131" y="0"/>
                    <a:pt x="1816846" y="406715"/>
                    <a:pt x="1816846" y="908423"/>
                  </a:cubicBezTo>
                  <a:close/>
                </a:path>
              </a:pathLst>
            </a:custGeom>
            <a:solidFill>
              <a:schemeClr val="bg1"/>
            </a:solidFill>
            <a:ln w="19050" cap="flat">
              <a:solidFill>
                <a:schemeClr val="bg1">
                  <a:lumMod val="95000"/>
                </a:schemeClr>
              </a:solidFill>
              <a:prstDash val="solid"/>
              <a:miter/>
            </a:ln>
          </p:spPr>
          <p:txBody>
            <a:bodyPr rtlCol="0" anchor="ctr"/>
            <a:lstStyle/>
            <a:p>
              <a:pPr algn="ctr">
                <a:buClr>
                  <a:schemeClr val="bg2"/>
                </a:buClr>
              </a:pPr>
              <a:r>
                <a:rPr lang="en-GB" sz="1200" b="1">
                  <a:solidFill>
                    <a:srgbClr val="3D1152"/>
                  </a:solidFill>
                </a:rPr>
                <a:t>AVEVA Connect</a:t>
              </a:r>
            </a:p>
            <a:p>
              <a:pPr algn="ctr">
                <a:buClr>
                  <a:schemeClr val="bg2"/>
                </a:buClr>
              </a:pPr>
              <a:r>
                <a:rPr lang="en-GB" sz="1200">
                  <a:solidFill>
                    <a:srgbClr val="3D1152"/>
                  </a:solidFill>
                </a:rPr>
                <a:t>our common cloud platform</a:t>
              </a:r>
              <a:endParaRPr lang="en-US" sz="1200">
                <a:solidFill>
                  <a:srgbClr val="3D1152"/>
                </a:solidFill>
              </a:endParaRPr>
            </a:p>
          </p:txBody>
        </p:sp>
      </p:grpSp>
      <p:sp>
        <p:nvSpPr>
          <p:cNvPr id="4" name="Rectangle 3">
            <a:extLst>
              <a:ext uri="{FF2B5EF4-FFF2-40B4-BE49-F238E27FC236}">
                <a16:creationId xmlns:a16="http://schemas.microsoft.com/office/drawing/2014/main" id="{8A536942-E8E7-42C3-A041-5631ACD96CD5}"/>
              </a:ext>
            </a:extLst>
          </p:cNvPr>
          <p:cNvSpPr/>
          <p:nvPr/>
        </p:nvSpPr>
        <p:spPr>
          <a:xfrm>
            <a:off x="14339010" y="2090222"/>
            <a:ext cx="805029" cy="369332"/>
          </a:xfrm>
          <a:prstGeom prst="rect">
            <a:avLst/>
          </a:prstGeom>
        </p:spPr>
        <p:txBody>
          <a:bodyPr wrap="none">
            <a:spAutoFit/>
          </a:bodyPr>
          <a:lstStyle/>
          <a:p>
            <a:r>
              <a:rPr lang="en-GB">
                <a:hlinkClick r:id="rId8"/>
              </a:rPr>
              <a:t>AVEVA</a:t>
            </a:r>
            <a:endParaRPr lang="en-GB"/>
          </a:p>
        </p:txBody>
      </p:sp>
    </p:spTree>
    <p:extLst>
      <p:ext uri="{BB962C8B-B14F-4D97-AF65-F5344CB8AC3E}">
        <p14:creationId xmlns:p14="http://schemas.microsoft.com/office/powerpoint/2010/main" val="154609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395DEE-BB5D-4856-81E9-A91674B77E69}"/>
              </a:ext>
            </a:extLst>
          </p:cNvPr>
          <p:cNvSpPr>
            <a:spLocks noGrp="1"/>
          </p:cNvSpPr>
          <p:nvPr>
            <p:ph type="ftr" sz="quarter" idx="11"/>
          </p:nvPr>
        </p:nvSpPr>
        <p:spPr/>
        <p:txBody>
          <a:bodyPr/>
          <a:lstStyle/>
          <a:p>
            <a:r>
              <a:rPr lang="en-US"/>
              <a:t>© 2020 AVEVA Group plc and its subsidiaries. All rights reserved.</a:t>
            </a:r>
            <a:endParaRPr lang="en-GB"/>
          </a:p>
        </p:txBody>
      </p:sp>
    </p:spTree>
    <p:extLst>
      <p:ext uri="{BB962C8B-B14F-4D97-AF65-F5344CB8AC3E}">
        <p14:creationId xmlns:p14="http://schemas.microsoft.com/office/powerpoint/2010/main" val="16277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83E6A8-77FD-4AAB-9B41-55AE95AF0BA6}"/>
              </a:ext>
            </a:extLst>
          </p:cNvPr>
          <p:cNvSpPr>
            <a:spLocks noGrp="1"/>
          </p:cNvSpPr>
          <p:nvPr>
            <p:ph type="ftr" sz="quarter" idx="11"/>
          </p:nvPr>
        </p:nvSpPr>
        <p:spPr/>
        <p:txBody>
          <a:bodyPr/>
          <a:lstStyle/>
          <a:p>
            <a:r>
              <a:rPr lang="en-US"/>
              <a:t>© 2020 AVEVA Group plc and its subsidiaries. All rights reserved.</a:t>
            </a:r>
            <a:endParaRPr lang="en-GB" dirty="0"/>
          </a:p>
        </p:txBody>
      </p:sp>
    </p:spTree>
    <p:extLst>
      <p:ext uri="{BB962C8B-B14F-4D97-AF65-F5344CB8AC3E}">
        <p14:creationId xmlns:p14="http://schemas.microsoft.com/office/powerpoint/2010/main" val="21628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AF6D-8C0D-4A25-8B64-AF7481DF0BA2}"/>
              </a:ext>
            </a:extLst>
          </p:cNvPr>
          <p:cNvSpPr>
            <a:spLocks noGrp="1"/>
          </p:cNvSpPr>
          <p:nvPr>
            <p:ph type="title"/>
          </p:nvPr>
        </p:nvSpPr>
        <p:spPr/>
        <p:txBody>
          <a:bodyPr/>
          <a:lstStyle/>
          <a:p>
            <a:r>
              <a:rPr lang="en-US" dirty="0"/>
              <a:t>Challenges &amp; Trends</a:t>
            </a:r>
          </a:p>
        </p:txBody>
      </p:sp>
      <p:sp>
        <p:nvSpPr>
          <p:cNvPr id="5" name="Footer Placeholder 4">
            <a:extLst>
              <a:ext uri="{FF2B5EF4-FFF2-40B4-BE49-F238E27FC236}">
                <a16:creationId xmlns:a16="http://schemas.microsoft.com/office/drawing/2014/main" id="{7BEA829E-2059-412B-B35C-7D733D5375E1}"/>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lumMod val="50000"/>
                  </a:srgbClr>
                </a:solidFill>
                <a:effectLst/>
                <a:uLnTx/>
                <a:uFillTx/>
                <a:latin typeface="Calibri"/>
                <a:ea typeface="+mn-ea"/>
                <a:cs typeface="+mn-cs"/>
              </a:rPr>
              <a:t>© 2020 AVEVA Group plc and its subsidiaries. All rights reserved.</a:t>
            </a:r>
            <a:endParaRPr kumimoji="0" lang="en-GB" sz="700" b="0" i="0" u="none" strike="noStrike" kern="1200" cap="none" spc="0" normalizeH="0" baseline="0" noProof="0" dirty="0">
              <a:ln>
                <a:noFill/>
              </a:ln>
              <a:solidFill>
                <a:srgbClr val="FFFFFF">
                  <a:lumMod val="50000"/>
                </a:srgb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3582F29-14A9-4F7B-B31F-FF4862F48848}"/>
              </a:ext>
            </a:extLst>
          </p:cNvPr>
          <p:cNvPicPr>
            <a:picLocks noChangeAspect="1"/>
          </p:cNvPicPr>
          <p:nvPr/>
        </p:nvPicPr>
        <p:blipFill rotWithShape="1">
          <a:blip r:embed="rId3">
            <a:alphaModFix amt="20000"/>
          </a:blip>
          <a:srcRect t="6283" b="9673"/>
          <a:stretch/>
        </p:blipFill>
        <p:spPr>
          <a:xfrm>
            <a:off x="0" y="1565195"/>
            <a:ext cx="12192000" cy="4316061"/>
          </a:xfrm>
          <a:prstGeom prst="rect">
            <a:avLst/>
          </a:prstGeom>
        </p:spPr>
      </p:pic>
      <p:sp>
        <p:nvSpPr>
          <p:cNvPr id="9" name="Rectangle: Rounded Corners 8">
            <a:extLst>
              <a:ext uri="{FF2B5EF4-FFF2-40B4-BE49-F238E27FC236}">
                <a16:creationId xmlns:a16="http://schemas.microsoft.com/office/drawing/2014/main" id="{DC51D8C5-5B0E-4C75-8F5F-8763B75AC3DF}"/>
              </a:ext>
            </a:extLst>
          </p:cNvPr>
          <p:cNvSpPr/>
          <p:nvPr/>
        </p:nvSpPr>
        <p:spPr>
          <a:xfrm>
            <a:off x="6830292" y="1153391"/>
            <a:ext cx="4391083" cy="5086363"/>
          </a:xfrm>
          <a:prstGeom prst="roundRect">
            <a:avLst/>
          </a:prstGeom>
          <a:solidFill>
            <a:srgbClr val="3C1451">
              <a:alpha val="8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Calibri"/>
              <a:ea typeface="+mn-ea"/>
              <a:cs typeface="+mn-cs"/>
            </a:endParaRPr>
          </a:p>
        </p:txBody>
      </p:sp>
      <p:sp>
        <p:nvSpPr>
          <p:cNvPr id="11" name="Content Placeholder 3">
            <a:extLst>
              <a:ext uri="{FF2B5EF4-FFF2-40B4-BE49-F238E27FC236}">
                <a16:creationId xmlns:a16="http://schemas.microsoft.com/office/drawing/2014/main" id="{60F17F62-FE14-42CE-B8C9-D79F2B8370CE}"/>
              </a:ext>
            </a:extLst>
          </p:cNvPr>
          <p:cNvSpPr>
            <a:spLocks noGrp="1"/>
          </p:cNvSpPr>
          <p:nvPr>
            <p:ph sz="quarter" idx="20"/>
          </p:nvPr>
        </p:nvSpPr>
        <p:spPr>
          <a:xfrm>
            <a:off x="609600" y="1733837"/>
            <a:ext cx="5486400" cy="4142232"/>
          </a:xfrm>
        </p:spPr>
        <p:txBody>
          <a:bodyPr>
            <a:normAutofit lnSpcReduction="10000"/>
          </a:bodyPr>
          <a:lstStyle/>
          <a:p>
            <a:pPr marL="0" indent="0">
              <a:buNone/>
            </a:pPr>
            <a:r>
              <a:rPr lang="en-US" b="1" dirty="0"/>
              <a:t>Ineffective &amp; Rapidly Changing Information</a:t>
            </a:r>
          </a:p>
          <a:p>
            <a:pPr marL="274320"/>
            <a:r>
              <a:rPr lang="en-US" sz="1600" dirty="0"/>
              <a:t>Critical information is not accessible</a:t>
            </a:r>
          </a:p>
          <a:p>
            <a:pPr marL="274320"/>
            <a:r>
              <a:rPr lang="en-US" sz="1600" dirty="0"/>
              <a:t>Written instructions are incomplete &amp; out-of-date</a:t>
            </a:r>
          </a:p>
          <a:p>
            <a:pPr marL="274320"/>
            <a:r>
              <a:rPr lang="en-US" sz="1600" dirty="0"/>
              <a:t>Difficult to understand and retain</a:t>
            </a:r>
          </a:p>
          <a:p>
            <a:pPr marL="274320"/>
            <a:r>
              <a:rPr lang="en-US" sz="1600" dirty="0"/>
              <a:t>Fast changing environment with COVID-19 policies</a:t>
            </a:r>
          </a:p>
          <a:p>
            <a:pPr marL="274320"/>
            <a:r>
              <a:rPr lang="en-US" sz="1600" dirty="0"/>
              <a:t>Digital transformation implementation support</a:t>
            </a:r>
          </a:p>
          <a:p>
            <a:pPr marL="0" indent="0">
              <a:buNone/>
            </a:pPr>
            <a:endParaRPr lang="en-US" sz="1600" dirty="0"/>
          </a:p>
          <a:p>
            <a:pPr marL="0" indent="0">
              <a:buNone/>
            </a:pPr>
            <a:r>
              <a:rPr lang="en-US" b="1" dirty="0"/>
              <a:t>Skills Gap</a:t>
            </a:r>
          </a:p>
          <a:p>
            <a:pPr marL="274320"/>
            <a:r>
              <a:rPr lang="en-US" sz="1600" dirty="0"/>
              <a:t>Retiring workforce</a:t>
            </a:r>
          </a:p>
          <a:p>
            <a:pPr marL="274320"/>
            <a:r>
              <a:rPr lang="en-US" sz="1600" dirty="0"/>
              <a:t>Employee turnover / New hires</a:t>
            </a:r>
          </a:p>
          <a:p>
            <a:pPr marL="274320"/>
            <a:r>
              <a:rPr lang="en-US" sz="1600" dirty="0"/>
              <a:t>Increasingly complex equipment</a:t>
            </a:r>
          </a:p>
          <a:p>
            <a:pPr marL="274320"/>
            <a:r>
              <a:rPr lang="en-US" sz="1600" dirty="0"/>
              <a:t>Inconsistent performance between shifts and plants</a:t>
            </a:r>
          </a:p>
        </p:txBody>
      </p:sp>
      <p:sp>
        <p:nvSpPr>
          <p:cNvPr id="12" name="TextBox 11">
            <a:extLst>
              <a:ext uri="{FF2B5EF4-FFF2-40B4-BE49-F238E27FC236}">
                <a16:creationId xmlns:a16="http://schemas.microsoft.com/office/drawing/2014/main" id="{109B4CEE-8EBA-4A1A-B9F1-A0071CE268AB}"/>
              </a:ext>
            </a:extLst>
          </p:cNvPr>
          <p:cNvSpPr txBox="1"/>
          <p:nvPr/>
        </p:nvSpPr>
        <p:spPr>
          <a:xfrm>
            <a:off x="7076449" y="1434590"/>
            <a:ext cx="3905232" cy="461664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BC00"/>
                </a:solidFill>
                <a:effectLst/>
                <a:uLnTx/>
                <a:uFillTx/>
                <a:latin typeface="Calibri"/>
                <a:ea typeface="+mn-ea"/>
                <a:cs typeface="+mn-cs"/>
              </a:rPr>
              <a:t>Connected worker </a:t>
            </a:r>
            <a:r>
              <a:rPr kumimoji="0" lang="en-US" sz="1400" b="0" i="0" u="none" strike="noStrike" kern="1200" cap="none" spc="0" normalizeH="0" baseline="0" noProof="0" dirty="0">
                <a:ln>
                  <a:noFill/>
                </a:ln>
                <a:solidFill>
                  <a:srgbClr val="FFFFFF"/>
                </a:solidFill>
                <a:effectLst/>
                <a:uLnTx/>
                <a:uFillTx/>
                <a:latin typeface="Calibri"/>
                <a:ea typeface="+mn-ea"/>
                <a:cs typeface="+mn-cs"/>
              </a:rPr>
              <a:t>initiatives are gaining traction in industrial organizations.</a:t>
            </a: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Widespread </a:t>
            </a:r>
            <a:r>
              <a:rPr kumimoji="0" lang="en-US" sz="1400" b="1" i="0" u="none" strike="noStrike" kern="1200" cap="none" spc="0" normalizeH="0" baseline="0" noProof="0" dirty="0">
                <a:ln>
                  <a:noFill/>
                </a:ln>
                <a:solidFill>
                  <a:srgbClr val="FFBC00"/>
                </a:solidFill>
                <a:effectLst/>
                <a:uLnTx/>
                <a:uFillTx/>
                <a:latin typeface="Calibri"/>
                <a:ea typeface="+mn-ea"/>
                <a:cs typeface="+mn-cs"/>
              </a:rPr>
              <a:t>implementation of digital transformation</a:t>
            </a:r>
            <a:r>
              <a:rPr kumimoji="0" lang="en-US" sz="1400" b="0" i="0" u="none" strike="noStrike" kern="1200" cap="none" spc="0" normalizeH="0" baseline="0" noProof="0" dirty="0">
                <a:ln>
                  <a:noFill/>
                </a:ln>
                <a:solidFill>
                  <a:srgbClr val="FFFFFF"/>
                </a:solidFill>
                <a:effectLst/>
                <a:uLnTx/>
                <a:uFillTx/>
                <a:latin typeface="Calibri"/>
                <a:ea typeface="+mn-ea"/>
                <a:cs typeface="+mn-cs"/>
              </a:rPr>
              <a:t> is introducing new</a:t>
            </a:r>
            <a:r>
              <a:rPr kumimoji="0" lang="en-US" sz="1400" b="0" i="0" u="none" strike="noStrike" kern="1200" cap="none" spc="0" normalizeH="0" noProof="0" dirty="0">
                <a:ln>
                  <a:noFill/>
                </a:ln>
                <a:solidFill>
                  <a:srgbClr val="FFFFFF"/>
                </a:solidFill>
                <a:effectLst/>
                <a:uLnTx/>
                <a:uFillTx/>
                <a:latin typeface="Calibri"/>
                <a:ea typeface="+mn-ea"/>
                <a:cs typeface="+mn-cs"/>
              </a:rPr>
              <a:t> </a:t>
            </a:r>
            <a:r>
              <a:rPr kumimoji="0" lang="en-US" sz="1400" b="0" i="0" u="none" strike="noStrike" kern="1200" cap="none" spc="0" normalizeH="0" baseline="0" noProof="0" dirty="0">
                <a:ln>
                  <a:noFill/>
                </a:ln>
                <a:solidFill>
                  <a:srgbClr val="FFFFFF"/>
                </a:solidFill>
                <a:effectLst/>
                <a:uLnTx/>
                <a:uFillTx/>
                <a:latin typeface="Calibri"/>
                <a:ea typeface="+mn-ea"/>
                <a:cs typeface="+mn-cs"/>
              </a:rPr>
              <a:t>technologies and processes.</a:t>
            </a: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Next generation of employees entering the workforce and advancing through the ranks are </a:t>
            </a:r>
            <a:r>
              <a:rPr kumimoji="0" lang="en-US" sz="1400" b="1" i="0" u="none" strike="noStrike" kern="1200" cap="none" spc="0" normalizeH="0" baseline="0" noProof="0" dirty="0">
                <a:ln>
                  <a:noFill/>
                </a:ln>
                <a:solidFill>
                  <a:srgbClr val="FFBC00"/>
                </a:solidFill>
                <a:effectLst/>
                <a:uLnTx/>
                <a:uFillTx/>
                <a:latin typeface="Calibri"/>
                <a:ea typeface="+mn-ea"/>
                <a:cs typeface="+mn-cs"/>
              </a:rPr>
              <a:t>digital natives</a:t>
            </a:r>
            <a:r>
              <a:rPr kumimoji="0" lang="en-US" sz="1400" b="0" i="0" u="none" strike="noStrike" kern="1200" cap="none" spc="0" normalizeH="0" baseline="0" noProof="0" dirty="0">
                <a:ln>
                  <a:noFill/>
                </a:ln>
                <a:solidFill>
                  <a:srgbClr val="FFFFFF"/>
                </a:solidFill>
                <a:effectLst/>
                <a:uLnTx/>
                <a:uFillTx/>
                <a:latin typeface="Calibri"/>
                <a:ea typeface="+mn-ea"/>
                <a:cs typeface="+mn-cs"/>
              </a:rPr>
              <a:t>.</a:t>
            </a: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Boomers are retiring from all sectors at a rate of </a:t>
            </a:r>
            <a:r>
              <a:rPr kumimoji="0" lang="en-US" sz="1400" b="1" i="0" u="none" strike="noStrike" kern="1200" cap="none" spc="0" normalizeH="0" baseline="0" noProof="0" dirty="0">
                <a:ln>
                  <a:noFill/>
                </a:ln>
                <a:solidFill>
                  <a:srgbClr val="FFBC00"/>
                </a:solidFill>
                <a:effectLst/>
                <a:uLnTx/>
                <a:uFillTx/>
                <a:latin typeface="Calibri"/>
                <a:ea typeface="+mn-ea"/>
                <a:cs typeface="+mn-cs"/>
              </a:rPr>
              <a:t>10,000 a day</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0" i="0" u="none" strike="noStrike" kern="1200" cap="none" spc="0" normalizeH="0" baseline="0" noProof="0" dirty="0">
                <a:ln>
                  <a:noFill/>
                </a:ln>
                <a:solidFill>
                  <a:srgbClr val="FFFFFF"/>
                </a:solidFill>
                <a:effectLst/>
                <a:uLnTx/>
                <a:uFillTx/>
                <a:latin typeface="Calibri"/>
                <a:ea typeface="+mn-ea"/>
                <a:cs typeface="+mn-cs"/>
              </a:rPr>
              <a:t>in the United States.</a:t>
            </a: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Retiring has doubled over the past eight years and will continue to increase until the </a:t>
            </a:r>
            <a:r>
              <a:rPr kumimoji="0" lang="en-US" sz="1400" b="1" i="0" u="none" strike="noStrike" kern="1200" cap="none" spc="0" normalizeH="0" baseline="0" noProof="0" dirty="0">
                <a:ln>
                  <a:noFill/>
                </a:ln>
                <a:solidFill>
                  <a:srgbClr val="FFBC00"/>
                </a:solidFill>
                <a:effectLst/>
                <a:uLnTx/>
                <a:uFillTx/>
                <a:latin typeface="Calibri"/>
                <a:ea typeface="+mn-ea"/>
                <a:cs typeface="+mn-cs"/>
              </a:rPr>
              <a:t>last of the boomers reach 65 around 2030</a:t>
            </a:r>
            <a:r>
              <a:rPr kumimoji="0" lang="en-US" sz="1400" b="0" i="0" u="none" strike="noStrike" kern="1200" cap="none" spc="0" normalizeH="0" baseline="0" noProof="0" dirty="0">
                <a:ln>
                  <a:noFill/>
                </a:ln>
                <a:solidFill>
                  <a:srgbClr val="FFFFFF"/>
                </a:solidFill>
                <a:effectLst/>
                <a:uLnTx/>
                <a:uFillTx/>
                <a:latin typeface="Calibri"/>
                <a:ea typeface="+mn-ea"/>
                <a:cs typeface="+mn-cs"/>
              </a:rPr>
              <a:t>. </a:t>
            </a: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Particularly challenging for manufacturers, as more than a </a:t>
            </a:r>
            <a:r>
              <a:rPr kumimoji="0" lang="en-US" sz="1400" b="1" i="0" u="none" strike="noStrike" kern="1200" cap="none" spc="0" normalizeH="0" baseline="0" noProof="0" dirty="0">
                <a:ln>
                  <a:noFill/>
                </a:ln>
                <a:solidFill>
                  <a:srgbClr val="FFBC00"/>
                </a:solidFill>
                <a:effectLst/>
                <a:uLnTx/>
                <a:uFillTx/>
                <a:latin typeface="Calibri"/>
                <a:ea typeface="+mn-ea"/>
                <a:cs typeface="+mn-cs"/>
              </a:rPr>
              <a:t>quarter of manufacturing workers are over the age of 55</a:t>
            </a:r>
            <a:r>
              <a:rPr kumimoji="0" lang="en-US" sz="1400" b="0" i="0" u="none" strike="noStrike" kern="1200" cap="none" spc="0" normalizeH="0" baseline="0" noProof="0" dirty="0">
                <a:ln>
                  <a:noFill/>
                </a:ln>
                <a:solidFill>
                  <a:srgbClr val="FFFFFF"/>
                </a:solidFill>
                <a:effectLst/>
                <a:uLnTx/>
                <a:uFillTx/>
                <a:latin typeface="Calibri"/>
                <a:ea typeface="+mn-ea"/>
                <a:cs typeface="+mn-cs"/>
              </a:rPr>
              <a:t>.</a:t>
            </a:r>
          </a:p>
        </p:txBody>
      </p:sp>
    </p:spTree>
    <p:extLst>
      <p:ext uri="{BB962C8B-B14F-4D97-AF65-F5344CB8AC3E}">
        <p14:creationId xmlns:p14="http://schemas.microsoft.com/office/powerpoint/2010/main" val="348506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fade">
                                      <p:cBhvr>
                                        <p:cTn id="32" dur="500"/>
                                        <p:tgtEl>
                                          <p:spTgt spid="11">
                                            <p:txEl>
                                              <p:pRg st="7" end="7"/>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
                                            <p:txEl>
                                              <p:pRg st="8" end="8"/>
                                            </p:txEl>
                                          </p:spTgt>
                                        </p:tgtEl>
                                        <p:attrNameLst>
                                          <p:attrName>style.visibility</p:attrName>
                                        </p:attrNameLst>
                                      </p:cBhvr>
                                      <p:to>
                                        <p:strVal val="visible"/>
                                      </p:to>
                                    </p:set>
                                    <p:animEffect transition="in" filter="fade">
                                      <p:cBhvr>
                                        <p:cTn id="36" dur="500"/>
                                        <p:tgtEl>
                                          <p:spTgt spid="11">
                                            <p:txEl>
                                              <p:pRg st="8" end="8"/>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1">
                                            <p:txEl>
                                              <p:pRg st="9" end="9"/>
                                            </p:txEl>
                                          </p:spTgt>
                                        </p:tgtEl>
                                        <p:attrNameLst>
                                          <p:attrName>style.visibility</p:attrName>
                                        </p:attrNameLst>
                                      </p:cBhvr>
                                      <p:to>
                                        <p:strVal val="visible"/>
                                      </p:to>
                                    </p:set>
                                    <p:animEffect transition="in" filter="fade">
                                      <p:cBhvr>
                                        <p:cTn id="40" dur="500"/>
                                        <p:tgtEl>
                                          <p:spTgt spid="11">
                                            <p:txEl>
                                              <p:pRg st="9" end="9"/>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1">
                                            <p:txEl>
                                              <p:pRg st="10" end="10"/>
                                            </p:txEl>
                                          </p:spTgt>
                                        </p:tgtEl>
                                        <p:attrNameLst>
                                          <p:attrName>style.visibility</p:attrName>
                                        </p:attrNameLst>
                                      </p:cBhvr>
                                      <p:to>
                                        <p:strVal val="visible"/>
                                      </p:to>
                                    </p:set>
                                    <p:animEffect transition="in" filter="fade">
                                      <p:cBhvr>
                                        <p:cTn id="44" dur="500"/>
                                        <p:tgtEl>
                                          <p:spTgt spid="11">
                                            <p:txEl>
                                              <p:pRg st="10" end="10"/>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1">
                                            <p:txEl>
                                              <p:pRg st="11" end="11"/>
                                            </p:txEl>
                                          </p:spTgt>
                                        </p:tgtEl>
                                        <p:attrNameLst>
                                          <p:attrName>style.visibility</p:attrName>
                                        </p:attrNameLst>
                                      </p:cBhvr>
                                      <p:to>
                                        <p:strVal val="visible"/>
                                      </p:to>
                                    </p:set>
                                    <p:animEffect transition="in" filter="fade">
                                      <p:cBhvr>
                                        <p:cTn id="48" dur="500"/>
                                        <p:tgtEl>
                                          <p:spTgt spid="11">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uiExpand="1" build="p"/>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A543EF9D-11DA-4808-A7AB-14792AF8D853}"/>
              </a:ext>
            </a:extLst>
          </p:cNvPr>
          <p:cNvGraphicFramePr/>
          <p:nvPr>
            <p:extLst>
              <p:ext uri="{D42A27DB-BD31-4B8C-83A1-F6EECF244321}">
                <p14:modId xmlns:p14="http://schemas.microsoft.com/office/powerpoint/2010/main" val="396665077"/>
              </p:ext>
            </p:extLst>
          </p:nvPr>
        </p:nvGraphicFramePr>
        <p:xfrm>
          <a:off x="2825397" y="2305983"/>
          <a:ext cx="5823647" cy="3341056"/>
        </p:xfrm>
        <a:graphic>
          <a:graphicData uri="http://schemas.openxmlformats.org/drawingml/2006/chart">
            <c:chart xmlns:c="http://schemas.openxmlformats.org/drawingml/2006/chart" xmlns:r="http://schemas.openxmlformats.org/officeDocument/2006/relationships" r:id="rId3"/>
          </a:graphicData>
        </a:graphic>
      </p:graphicFrame>
      <p:pic>
        <p:nvPicPr>
          <p:cNvPr id="27" name="Picture 26">
            <a:extLst>
              <a:ext uri="{FF2B5EF4-FFF2-40B4-BE49-F238E27FC236}">
                <a16:creationId xmlns:a16="http://schemas.microsoft.com/office/drawing/2014/main" id="{B9A167ED-4D00-45D5-874D-6FC88AC24293}"/>
              </a:ext>
            </a:extLst>
          </p:cNvPr>
          <p:cNvPicPr>
            <a:picLocks noChangeAspect="1"/>
          </p:cNvPicPr>
          <p:nvPr/>
        </p:nvPicPr>
        <p:blipFill rotWithShape="1">
          <a:blip r:embed="rId4">
            <a:clrChange>
              <a:clrFrom>
                <a:srgbClr val="EEDEF7"/>
              </a:clrFrom>
              <a:clrTo>
                <a:srgbClr val="EEDEF7">
                  <a:alpha val="0"/>
                </a:srgbClr>
              </a:clrTo>
            </a:clrChange>
          </a:blip>
          <a:srcRect l="41768" r="45928" b="46198"/>
          <a:stretch/>
        </p:blipFill>
        <p:spPr>
          <a:xfrm rot="8328160">
            <a:off x="5978797" y="3570719"/>
            <a:ext cx="716552" cy="1800052"/>
          </a:xfrm>
          <a:prstGeom prst="rect">
            <a:avLst/>
          </a:prstGeom>
        </p:spPr>
      </p:pic>
      <p:sp>
        <p:nvSpPr>
          <p:cNvPr id="11" name="Content Placeholder 9">
            <a:extLst>
              <a:ext uri="{FF2B5EF4-FFF2-40B4-BE49-F238E27FC236}">
                <a16:creationId xmlns:a16="http://schemas.microsoft.com/office/drawing/2014/main" id="{BDAEF266-2085-4839-B828-A6C0BF94691E}"/>
              </a:ext>
            </a:extLst>
          </p:cNvPr>
          <p:cNvSpPr txBox="1">
            <a:spLocks/>
          </p:cNvSpPr>
          <p:nvPr/>
        </p:nvSpPr>
        <p:spPr>
          <a:xfrm>
            <a:off x="6030621" y="5111498"/>
            <a:ext cx="3343213" cy="1757185"/>
          </a:xfrm>
          <a:prstGeom prst="rect">
            <a:avLst/>
          </a:prstGeom>
        </p:spPr>
        <p:txBody>
          <a:bodyPr vert="horz" wrap="square" lIns="0" tIns="0" rIns="0" bIns="0" rtlCol="0" anchor="t" anchorCtr="0">
            <a:noAutofit/>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7%</a:t>
            </a:r>
          </a:p>
          <a:p>
            <a:pPr marL="0" indent="0" algn="ctr">
              <a:buFont typeface="Arial" panose="020B0604020202020204" pitchFamily="34" charset="0"/>
              <a:buNone/>
            </a:pPr>
            <a:r>
              <a:rPr lang="en-US" dirty="0"/>
              <a:t>believe their companies are fully prepared to address the skill gaps that they expect over five years.*</a:t>
            </a:r>
          </a:p>
        </p:txBody>
      </p:sp>
      <p:sp>
        <p:nvSpPr>
          <p:cNvPr id="9" name="Text Placeholder 8">
            <a:extLst>
              <a:ext uri="{FF2B5EF4-FFF2-40B4-BE49-F238E27FC236}">
                <a16:creationId xmlns:a16="http://schemas.microsoft.com/office/drawing/2014/main" id="{15C8CB3C-ADF8-476A-BE26-B8F395338A58}"/>
              </a:ext>
            </a:extLst>
          </p:cNvPr>
          <p:cNvSpPr>
            <a:spLocks noGrp="1"/>
          </p:cNvSpPr>
          <p:nvPr>
            <p:ph type="body" sz="quarter" idx="13"/>
          </p:nvPr>
        </p:nvSpPr>
        <p:spPr/>
        <p:txBody>
          <a:bodyPr/>
          <a:lstStyle/>
          <a:p>
            <a:r>
              <a:rPr lang="en-US" dirty="0"/>
              <a:t>Operationally intensive companies have entered a new wave of automation and digitization. That will have a big impact on the skills they need to remain competitive.</a:t>
            </a:r>
          </a:p>
        </p:txBody>
      </p:sp>
      <p:sp>
        <p:nvSpPr>
          <p:cNvPr id="8" name="Title 7">
            <a:extLst>
              <a:ext uri="{FF2B5EF4-FFF2-40B4-BE49-F238E27FC236}">
                <a16:creationId xmlns:a16="http://schemas.microsoft.com/office/drawing/2014/main" id="{6EC11B13-DB0C-4B49-82F9-142871558B7E}"/>
              </a:ext>
            </a:extLst>
          </p:cNvPr>
          <p:cNvSpPr>
            <a:spLocks noGrp="1"/>
          </p:cNvSpPr>
          <p:nvPr>
            <p:ph type="title"/>
          </p:nvPr>
        </p:nvSpPr>
        <p:spPr/>
        <p:txBody>
          <a:bodyPr/>
          <a:lstStyle/>
          <a:p>
            <a:r>
              <a:rPr lang="en-US" dirty="0"/>
              <a:t>Addressing the Knowledge &amp; Skills Gap</a:t>
            </a:r>
          </a:p>
        </p:txBody>
      </p:sp>
      <p:sp>
        <p:nvSpPr>
          <p:cNvPr id="5" name="Footer Placeholder 4">
            <a:extLst>
              <a:ext uri="{FF2B5EF4-FFF2-40B4-BE49-F238E27FC236}">
                <a16:creationId xmlns:a16="http://schemas.microsoft.com/office/drawing/2014/main" id="{7FFB2D9B-AE11-41EC-A8C1-198347F54C6D}"/>
              </a:ext>
            </a:extLst>
          </p:cNvPr>
          <p:cNvSpPr>
            <a:spLocks noGrp="1"/>
          </p:cNvSpPr>
          <p:nvPr>
            <p:ph type="ftr" sz="quarter" idx="22"/>
          </p:nvPr>
        </p:nvSpPr>
        <p:spPr/>
        <p:txBody>
          <a:bodyPr/>
          <a:lstStyle/>
          <a:p>
            <a:r>
              <a:rPr lang="en-US" dirty="0"/>
              <a:t>© 2020 AVEVA Group plc and its subsidiaries. All rights reserved.</a:t>
            </a:r>
            <a:endParaRPr lang="en-GB" dirty="0"/>
          </a:p>
        </p:txBody>
      </p:sp>
      <p:sp>
        <p:nvSpPr>
          <p:cNvPr id="15" name="Content Placeholder 9">
            <a:extLst>
              <a:ext uri="{FF2B5EF4-FFF2-40B4-BE49-F238E27FC236}">
                <a16:creationId xmlns:a16="http://schemas.microsoft.com/office/drawing/2014/main" id="{1182D8D2-B031-4E15-9FCD-A48E91D5E58C}"/>
              </a:ext>
            </a:extLst>
          </p:cNvPr>
          <p:cNvSpPr txBox="1">
            <a:spLocks/>
          </p:cNvSpPr>
          <p:nvPr/>
        </p:nvSpPr>
        <p:spPr>
          <a:xfrm>
            <a:off x="1897949" y="2737678"/>
            <a:ext cx="2074786" cy="1757781"/>
          </a:xfrm>
          <a:prstGeom prst="rect">
            <a:avLst/>
          </a:prstGeom>
        </p:spPr>
        <p:txBody>
          <a:bodyPr vert="horz" wrap="square" lIns="0" tIns="0" rIns="0" bIns="0" rtlCol="0" anchor="t" anchorCtr="0">
            <a:noAutofit/>
          </a:bodyPr>
          <a:lst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66%</a:t>
            </a:r>
          </a:p>
          <a:p>
            <a:pPr marL="0" indent="0" algn="ctr">
              <a:buFont typeface="Arial" panose="020B0604020202020204" pitchFamily="34" charset="0"/>
              <a:buNone/>
            </a:pPr>
            <a:r>
              <a:rPr lang="en-US" dirty="0"/>
              <a:t>of 116 executives surveyed said skills are a top ten issue.*</a:t>
            </a:r>
          </a:p>
        </p:txBody>
      </p:sp>
      <p:sp>
        <p:nvSpPr>
          <p:cNvPr id="17" name="TextBox 16">
            <a:extLst>
              <a:ext uri="{FF2B5EF4-FFF2-40B4-BE49-F238E27FC236}">
                <a16:creationId xmlns:a16="http://schemas.microsoft.com/office/drawing/2014/main" id="{8EEE9BF0-8E67-4B84-BF43-A1D1B469A348}"/>
              </a:ext>
            </a:extLst>
          </p:cNvPr>
          <p:cNvSpPr txBox="1"/>
          <p:nvPr/>
        </p:nvSpPr>
        <p:spPr>
          <a:xfrm>
            <a:off x="3407214" y="6294326"/>
            <a:ext cx="1757047" cy="369332"/>
          </a:xfrm>
          <a:prstGeom prst="rect">
            <a:avLst/>
          </a:prstGeom>
          <a:noFill/>
        </p:spPr>
        <p:txBody>
          <a:bodyPr wrap="square">
            <a:spAutoFit/>
          </a:bodyPr>
          <a:lstStyle/>
          <a:p>
            <a:pPr algn="ctr"/>
            <a:r>
              <a:rPr lang="en-US" sz="900" dirty="0"/>
              <a:t>*2017 McKinsey survey of 116 executives at large organizations</a:t>
            </a:r>
          </a:p>
        </p:txBody>
      </p:sp>
    </p:spTree>
    <p:extLst>
      <p:ext uri="{BB962C8B-B14F-4D97-AF65-F5344CB8AC3E}">
        <p14:creationId xmlns:p14="http://schemas.microsoft.com/office/powerpoint/2010/main" val="372093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66660D-CB56-4066-A4B9-18E1BDC870C2}"/>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Calibri"/>
                <a:ea typeface="+mn-ea"/>
                <a:cs typeface="+mn-cs"/>
              </a:rPr>
              <a:t>© 2020 AVEVA Group plc and its subsidiaries. All rights reserved.</a:t>
            </a:r>
            <a:endParaRPr kumimoji="0" lang="en-GB" sz="7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11" name="Content Placeholder 10">
            <a:extLst>
              <a:ext uri="{FF2B5EF4-FFF2-40B4-BE49-F238E27FC236}">
                <a16:creationId xmlns:a16="http://schemas.microsoft.com/office/drawing/2014/main" id="{13D3F0DB-ED29-499C-8A85-3B9C496BF72F}"/>
              </a:ext>
            </a:extLst>
          </p:cNvPr>
          <p:cNvSpPr>
            <a:spLocks noGrp="1"/>
          </p:cNvSpPr>
          <p:nvPr>
            <p:ph sz="quarter" idx="24"/>
          </p:nvPr>
        </p:nvSpPr>
        <p:spPr>
          <a:xfrm>
            <a:off x="404039" y="2811296"/>
            <a:ext cx="6081823" cy="968471"/>
          </a:xfrm>
        </p:spPr>
        <p:txBody>
          <a:bodyPr>
            <a:noAutofit/>
          </a:bodyPr>
          <a:lstStyle/>
          <a:p>
            <a:pPr marL="0" indent="0" algn="ctr">
              <a:buNone/>
            </a:pPr>
            <a:r>
              <a:rPr lang="en-US" dirty="0"/>
              <a:t>A cloud-based performance support application designed to empower workers with the knowledge and digital resources they need to do their jobs effectively and increase plant productivity.</a:t>
            </a:r>
          </a:p>
        </p:txBody>
      </p:sp>
      <p:pic>
        <p:nvPicPr>
          <p:cNvPr id="4" name="Picture 3" descr="A picture containing drawing&#10;&#10;Description automatically generated">
            <a:extLst>
              <a:ext uri="{FF2B5EF4-FFF2-40B4-BE49-F238E27FC236}">
                <a16:creationId xmlns:a16="http://schemas.microsoft.com/office/drawing/2014/main" id="{D9383EC6-6DAB-473D-8B8A-E0F0CC23C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026" y="1510647"/>
            <a:ext cx="830998" cy="830998"/>
          </a:xfrm>
          <a:prstGeom prst="rect">
            <a:avLst/>
          </a:prstGeom>
        </p:spPr>
      </p:pic>
      <p:sp>
        <p:nvSpPr>
          <p:cNvPr id="7" name="TextBox 6">
            <a:extLst>
              <a:ext uri="{FF2B5EF4-FFF2-40B4-BE49-F238E27FC236}">
                <a16:creationId xmlns:a16="http://schemas.microsoft.com/office/drawing/2014/main" id="{D57B7DF4-B5EA-43E6-B1F0-152D030F479A}"/>
              </a:ext>
            </a:extLst>
          </p:cNvPr>
          <p:cNvSpPr txBox="1"/>
          <p:nvPr/>
        </p:nvSpPr>
        <p:spPr>
          <a:xfrm>
            <a:off x="2126281" y="2314165"/>
            <a:ext cx="260848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F70656"/>
              </a:buClr>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AVEVA Teamwork</a:t>
            </a:r>
          </a:p>
        </p:txBody>
      </p:sp>
      <p:sp>
        <p:nvSpPr>
          <p:cNvPr id="6" name="TextBox 5">
            <a:extLst>
              <a:ext uri="{FF2B5EF4-FFF2-40B4-BE49-F238E27FC236}">
                <a16:creationId xmlns:a16="http://schemas.microsoft.com/office/drawing/2014/main" id="{25E1F894-E612-41D5-A143-6714FC4A1730}"/>
              </a:ext>
            </a:extLst>
          </p:cNvPr>
          <p:cNvSpPr txBox="1"/>
          <p:nvPr/>
        </p:nvSpPr>
        <p:spPr>
          <a:xfrm>
            <a:off x="2000551" y="3894154"/>
            <a:ext cx="3690945" cy="127727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
                <a:srgbClr val="F7065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Speed up communications</a:t>
            </a:r>
          </a:p>
          <a:p>
            <a:pPr marL="285750" marR="0" lvl="0" indent="-285750" algn="l" defTabSz="457200" rtl="0" eaLnBrk="1" fontAlgn="auto" latinLnBrk="0" hangingPunct="1">
              <a:lnSpc>
                <a:spcPct val="100000"/>
              </a:lnSpc>
              <a:spcBef>
                <a:spcPts val="0"/>
              </a:spcBef>
              <a:spcAft>
                <a:spcPts val="600"/>
              </a:spcAft>
              <a:buClr>
                <a:srgbClr val="F7065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Support work</a:t>
            </a:r>
          </a:p>
          <a:p>
            <a:pPr marL="285750" marR="0" lvl="0" indent="-285750" algn="l" defTabSz="457200" rtl="0" eaLnBrk="1" fontAlgn="auto" latinLnBrk="0" hangingPunct="1">
              <a:lnSpc>
                <a:spcPct val="100000"/>
              </a:lnSpc>
              <a:spcBef>
                <a:spcPts val="0"/>
              </a:spcBef>
              <a:spcAft>
                <a:spcPts val="600"/>
              </a:spcAft>
              <a:buClr>
                <a:srgbClr val="F7065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Capture and share knowledge</a:t>
            </a:r>
          </a:p>
          <a:p>
            <a:pPr marL="285750" marR="0" lvl="0" indent="-285750" algn="ctr" defTabSz="457200" rtl="0" eaLnBrk="1" fontAlgn="auto" latinLnBrk="0" hangingPunct="1">
              <a:lnSpc>
                <a:spcPct val="100000"/>
              </a:lnSpc>
              <a:spcBef>
                <a:spcPts val="0"/>
              </a:spcBef>
              <a:spcAft>
                <a:spcPts val="0"/>
              </a:spcAft>
              <a:buClr>
                <a:srgbClr val="F7065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6E612804-D96E-4F04-B862-76BAD00ED8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87528" y="723274"/>
            <a:ext cx="4961680" cy="5142928"/>
          </a:xfrm>
          <a:prstGeom prst="rect">
            <a:avLst/>
          </a:prstGeom>
        </p:spPr>
      </p:pic>
    </p:spTree>
    <p:extLst>
      <p:ext uri="{BB962C8B-B14F-4D97-AF65-F5344CB8AC3E}">
        <p14:creationId xmlns:p14="http://schemas.microsoft.com/office/powerpoint/2010/main" val="329627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47184-9242-41AC-B1C9-A0C11E2B2436}"/>
              </a:ext>
            </a:extLst>
          </p:cNvPr>
          <p:cNvSpPr>
            <a:spLocks noGrp="1"/>
          </p:cNvSpPr>
          <p:nvPr>
            <p:ph type="title"/>
          </p:nvPr>
        </p:nvSpPr>
        <p:spPr/>
        <p:txBody>
          <a:bodyPr/>
          <a:lstStyle/>
          <a:p>
            <a:r>
              <a:rPr lang="en-US" dirty="0"/>
              <a:t>Bringing Knowledge &amp; Digital Together</a:t>
            </a:r>
          </a:p>
        </p:txBody>
      </p:sp>
      <p:sp>
        <p:nvSpPr>
          <p:cNvPr id="4" name="Footer Placeholder 3">
            <a:extLst>
              <a:ext uri="{FF2B5EF4-FFF2-40B4-BE49-F238E27FC236}">
                <a16:creationId xmlns:a16="http://schemas.microsoft.com/office/drawing/2014/main" id="{49945BBF-C411-4B33-9045-98AADBCBB00B}"/>
              </a:ext>
            </a:extLst>
          </p:cNvPr>
          <p:cNvSpPr>
            <a:spLocks noGrp="1"/>
          </p:cNvSpPr>
          <p:nvPr>
            <p:ph type="ftr" sz="quarter" idx="15"/>
          </p:nvPr>
        </p:nvSpPr>
        <p:spPr/>
        <p:txBody>
          <a:bodyPr/>
          <a:lstStyle/>
          <a:p>
            <a:r>
              <a:rPr lang="en-US"/>
              <a:t>© 2020 AVEVA Group plc and its subsidiaries. All rights reserved.</a:t>
            </a:r>
            <a:endParaRPr lang="en-GB"/>
          </a:p>
        </p:txBody>
      </p:sp>
      <p:pic>
        <p:nvPicPr>
          <p:cNvPr id="18" name="Picture 17" descr="A picture containing shape&#10;&#10;Description automatically generated">
            <a:extLst>
              <a:ext uri="{FF2B5EF4-FFF2-40B4-BE49-F238E27FC236}">
                <a16:creationId xmlns:a16="http://schemas.microsoft.com/office/drawing/2014/main" id="{DCFA9115-9A39-4D33-A055-367F3C7F09FA}"/>
              </a:ext>
            </a:extLst>
          </p:cNvPr>
          <p:cNvPicPr>
            <a:picLocks noChangeAspect="1"/>
          </p:cNvPicPr>
          <p:nvPr/>
        </p:nvPicPr>
        <p:blipFill rotWithShape="1">
          <a:blip r:embed="rId3">
            <a:alphaModFix/>
            <a:duotone>
              <a:schemeClr val="accent1">
                <a:shade val="45000"/>
                <a:satMod val="135000"/>
              </a:schemeClr>
              <a:prstClr val="white"/>
            </a:duotone>
            <a:extLst>
              <a:ext uri="{28A0092B-C50C-407E-A947-70E740481C1C}">
                <a14:useLocalDpi xmlns:a14="http://schemas.microsoft.com/office/drawing/2010/main" val="0"/>
              </a:ext>
            </a:extLst>
          </a:blip>
          <a:srcRect l="564" r="564"/>
          <a:stretch/>
        </p:blipFill>
        <p:spPr>
          <a:xfrm>
            <a:off x="0" y="1175250"/>
            <a:ext cx="12192000" cy="4786911"/>
          </a:xfrm>
          <a:prstGeom prst="rect">
            <a:avLst/>
          </a:prstGeom>
        </p:spPr>
      </p:pic>
      <p:pic>
        <p:nvPicPr>
          <p:cNvPr id="20" name="Picture 19">
            <a:extLst>
              <a:ext uri="{FF2B5EF4-FFF2-40B4-BE49-F238E27FC236}">
                <a16:creationId xmlns:a16="http://schemas.microsoft.com/office/drawing/2014/main" id="{A13F460D-851F-4D36-BF13-7DA928999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05134" y="1614581"/>
            <a:ext cx="2981731" cy="4122887"/>
          </a:xfrm>
          <a:prstGeom prst="rect">
            <a:avLst/>
          </a:prstGeom>
        </p:spPr>
      </p:pic>
      <p:sp>
        <p:nvSpPr>
          <p:cNvPr id="21" name="TextBox 20">
            <a:extLst>
              <a:ext uri="{FF2B5EF4-FFF2-40B4-BE49-F238E27FC236}">
                <a16:creationId xmlns:a16="http://schemas.microsoft.com/office/drawing/2014/main" id="{AFC2997A-E25F-4962-B099-B049C56B4018}"/>
              </a:ext>
            </a:extLst>
          </p:cNvPr>
          <p:cNvSpPr txBox="1"/>
          <p:nvPr/>
        </p:nvSpPr>
        <p:spPr>
          <a:xfrm>
            <a:off x="2734323" y="3054219"/>
            <a:ext cx="1791003" cy="1025922"/>
          </a:xfrm>
          <a:prstGeom prst="rect">
            <a:avLst/>
          </a:prstGeom>
          <a:noFill/>
        </p:spPr>
        <p:txBody>
          <a:bodyPr wrap="none" rtlCol="0" anchor="ctr">
            <a:spAutoFit/>
          </a:bodyPr>
          <a:lstStyle/>
          <a:p>
            <a:pPr algn="l">
              <a:spcAft>
                <a:spcPts val="400"/>
              </a:spcAft>
              <a:buClr>
                <a:schemeClr val="bg2"/>
              </a:buClr>
            </a:pPr>
            <a:r>
              <a:rPr lang="en-US" dirty="0">
                <a:solidFill>
                  <a:schemeClr val="bg1"/>
                </a:solidFill>
              </a:rPr>
              <a:t>Experienced</a:t>
            </a:r>
          </a:p>
          <a:p>
            <a:pPr algn="l">
              <a:spcAft>
                <a:spcPts val="400"/>
              </a:spcAft>
              <a:buClr>
                <a:schemeClr val="bg2"/>
              </a:buClr>
            </a:pPr>
            <a:r>
              <a:rPr lang="en-US" dirty="0">
                <a:solidFill>
                  <a:schemeClr val="bg1"/>
                </a:solidFill>
              </a:rPr>
              <a:t>Best Practices</a:t>
            </a:r>
          </a:p>
          <a:p>
            <a:pPr algn="l">
              <a:spcAft>
                <a:spcPts val="400"/>
              </a:spcAft>
              <a:buClr>
                <a:schemeClr val="bg2"/>
              </a:buClr>
            </a:pPr>
            <a:r>
              <a:rPr lang="en-US" dirty="0">
                <a:solidFill>
                  <a:schemeClr val="bg1"/>
                </a:solidFill>
              </a:rPr>
              <a:t>Tribal Knowledge</a:t>
            </a:r>
          </a:p>
        </p:txBody>
      </p:sp>
      <p:sp>
        <p:nvSpPr>
          <p:cNvPr id="23" name="TextBox 22">
            <a:extLst>
              <a:ext uri="{FF2B5EF4-FFF2-40B4-BE49-F238E27FC236}">
                <a16:creationId xmlns:a16="http://schemas.microsoft.com/office/drawing/2014/main" id="{DC41AFB9-82B1-47BE-9D2B-EFB882FC2D75}"/>
              </a:ext>
            </a:extLst>
          </p:cNvPr>
          <p:cNvSpPr txBox="1"/>
          <p:nvPr/>
        </p:nvSpPr>
        <p:spPr>
          <a:xfrm>
            <a:off x="7666673" y="3054219"/>
            <a:ext cx="2009140" cy="1025922"/>
          </a:xfrm>
          <a:prstGeom prst="rect">
            <a:avLst/>
          </a:prstGeom>
          <a:noFill/>
        </p:spPr>
        <p:txBody>
          <a:bodyPr wrap="none" rtlCol="0" anchor="ctr">
            <a:spAutoFit/>
          </a:bodyPr>
          <a:lstStyle/>
          <a:p>
            <a:pPr algn="l">
              <a:spcAft>
                <a:spcPts val="400"/>
              </a:spcAft>
              <a:buClr>
                <a:schemeClr val="bg2"/>
              </a:buClr>
            </a:pPr>
            <a:r>
              <a:rPr lang="en-US" dirty="0">
                <a:solidFill>
                  <a:schemeClr val="bg1"/>
                </a:solidFill>
              </a:rPr>
              <a:t>Tech Savvy</a:t>
            </a:r>
          </a:p>
          <a:p>
            <a:pPr algn="l">
              <a:spcAft>
                <a:spcPts val="400"/>
              </a:spcAft>
              <a:buClr>
                <a:schemeClr val="bg2"/>
              </a:buClr>
            </a:pPr>
            <a:r>
              <a:rPr lang="en-US" dirty="0">
                <a:solidFill>
                  <a:schemeClr val="bg1"/>
                </a:solidFill>
              </a:rPr>
              <a:t>Collaborative</a:t>
            </a:r>
          </a:p>
          <a:p>
            <a:pPr algn="l">
              <a:spcAft>
                <a:spcPts val="400"/>
              </a:spcAft>
              <a:buClr>
                <a:schemeClr val="bg2"/>
              </a:buClr>
            </a:pPr>
            <a:r>
              <a:rPr lang="en-US" dirty="0">
                <a:solidFill>
                  <a:schemeClr val="bg1"/>
                </a:solidFill>
              </a:rPr>
              <a:t>Untapped Potential</a:t>
            </a:r>
          </a:p>
        </p:txBody>
      </p:sp>
      <p:pic>
        <p:nvPicPr>
          <p:cNvPr id="27" name="Picture 26" descr="A person standing in front of a mirror posing for the camera&#10;&#10;Description automatically generated">
            <a:extLst>
              <a:ext uri="{FF2B5EF4-FFF2-40B4-BE49-F238E27FC236}">
                <a16:creationId xmlns:a16="http://schemas.microsoft.com/office/drawing/2014/main" id="{91620CBA-2983-4143-BC3E-E0A0FCF40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5075" y="2360490"/>
            <a:ext cx="2009140" cy="2413381"/>
          </a:xfrm>
          <a:prstGeom prst="rect">
            <a:avLst/>
          </a:prstGeom>
        </p:spPr>
      </p:pic>
      <p:pic>
        <p:nvPicPr>
          <p:cNvPr id="29" name="Picture 28" descr="A person looking at the camera&#10;&#10;Description automatically generated">
            <a:extLst>
              <a:ext uri="{FF2B5EF4-FFF2-40B4-BE49-F238E27FC236}">
                <a16:creationId xmlns:a16="http://schemas.microsoft.com/office/drawing/2014/main" id="{EFE20970-AD7D-42EE-AEB5-8923A1E74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785" y="2358965"/>
            <a:ext cx="2011680" cy="2416430"/>
          </a:xfrm>
          <a:prstGeom prst="rect">
            <a:avLst/>
          </a:prstGeom>
        </p:spPr>
      </p:pic>
    </p:spTree>
    <p:extLst>
      <p:ext uri="{BB962C8B-B14F-4D97-AF65-F5344CB8AC3E}">
        <p14:creationId xmlns:p14="http://schemas.microsoft.com/office/powerpoint/2010/main" val="271716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BEA829E-2059-412B-B35C-7D733D5375E1}"/>
              </a:ext>
            </a:extLst>
          </p:cNvPr>
          <p:cNvSpPr>
            <a:spLocks noGrp="1"/>
          </p:cNvSpPr>
          <p:nvPr>
            <p:ph type="ftr" sz="quarter" idx="2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Calibri"/>
                <a:ea typeface="+mn-ea"/>
                <a:cs typeface="+mn-cs"/>
              </a:rPr>
              <a:t>© 2020 AVEVA Group plc and its subsidiaries. All rights reserved.</a:t>
            </a:r>
            <a:endParaRPr kumimoji="0" lang="en-GB" sz="7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27" name="Google Shape;185;p5">
            <a:extLst>
              <a:ext uri="{FF2B5EF4-FFF2-40B4-BE49-F238E27FC236}">
                <a16:creationId xmlns:a16="http://schemas.microsoft.com/office/drawing/2014/main" id="{363DE481-87B2-4E57-9523-09057652019C}"/>
              </a:ext>
            </a:extLst>
          </p:cNvPr>
          <p:cNvSpPr txBox="1"/>
          <p:nvPr/>
        </p:nvSpPr>
        <p:spPr>
          <a:xfrm>
            <a:off x="96253" y="317237"/>
            <a:ext cx="11971421" cy="795950"/>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000"/>
              <a:buFont typeface="Arial"/>
              <a:buNone/>
              <a:tabLst/>
              <a:defRPr/>
            </a:pPr>
            <a:r>
              <a:rPr kumimoji="0" lang="en-US" sz="4000" b="1" i="0" u="none" strike="noStrike" kern="1200" cap="none" spc="0" normalizeH="0" baseline="0" noProof="0" dirty="0">
                <a:ln>
                  <a:noFill/>
                </a:ln>
                <a:solidFill>
                  <a:srgbClr val="FFFFFF"/>
                </a:solidFill>
                <a:effectLst/>
                <a:uLnTx/>
                <a:uFillTx/>
                <a:latin typeface="Calibri"/>
                <a:ea typeface="Avenir"/>
                <a:cs typeface="Avenir"/>
                <a:sym typeface="Avenir"/>
              </a:rPr>
              <a:t>Connect Your Entire Workforce </a:t>
            </a:r>
            <a:br>
              <a:rPr kumimoji="0" lang="en-US" sz="7000" b="1" i="0" u="none" strike="noStrike" kern="1200" cap="none" spc="0" normalizeH="0" baseline="0" noProof="0" dirty="0">
                <a:ln>
                  <a:noFill/>
                </a:ln>
                <a:solidFill>
                  <a:srgbClr val="FFFFFF"/>
                </a:solidFill>
                <a:effectLst/>
                <a:uLnTx/>
                <a:uFillTx/>
                <a:latin typeface="Avenir"/>
                <a:ea typeface="Avenir"/>
                <a:cs typeface="Avenir"/>
                <a:sym typeface="Avenir"/>
              </a:rPr>
            </a:br>
            <a:br>
              <a:rPr kumimoji="0" lang="en-US" sz="7000" b="1" i="0" u="none" strike="noStrike" kern="1200" cap="none" spc="0" normalizeH="0" baseline="0" noProof="0" dirty="0">
                <a:ln>
                  <a:noFill/>
                </a:ln>
                <a:solidFill>
                  <a:srgbClr val="FFFFFF"/>
                </a:solidFill>
                <a:effectLst/>
                <a:uLnTx/>
                <a:uFillTx/>
                <a:latin typeface="Avenir"/>
                <a:ea typeface="Avenir"/>
                <a:cs typeface="Avenir"/>
                <a:sym typeface="Avenir"/>
              </a:rPr>
            </a:br>
            <a:endParaRPr kumimoji="0" sz="7000" b="1" i="0" u="none" strike="noStrike" kern="1200" cap="none" spc="0" normalizeH="0" baseline="0" noProof="0" dirty="0">
              <a:ln>
                <a:noFill/>
              </a:ln>
              <a:solidFill>
                <a:srgbClr val="FFFFFF"/>
              </a:solidFill>
              <a:effectLst/>
              <a:uLnTx/>
              <a:uFillTx/>
              <a:latin typeface="Avenir"/>
              <a:ea typeface="Avenir"/>
              <a:cs typeface="Avenir"/>
              <a:sym typeface="Avenir"/>
            </a:endParaRPr>
          </a:p>
        </p:txBody>
      </p:sp>
      <p:sp>
        <p:nvSpPr>
          <p:cNvPr id="28" name="Google Shape;186;p5">
            <a:extLst>
              <a:ext uri="{FF2B5EF4-FFF2-40B4-BE49-F238E27FC236}">
                <a16:creationId xmlns:a16="http://schemas.microsoft.com/office/drawing/2014/main" id="{406249CE-4429-4D27-9B18-C698F2E267A7}"/>
              </a:ext>
            </a:extLst>
          </p:cNvPr>
          <p:cNvSpPr txBox="1"/>
          <p:nvPr/>
        </p:nvSpPr>
        <p:spPr>
          <a:xfrm>
            <a:off x="412009" y="3977546"/>
            <a:ext cx="2090249" cy="1919183"/>
          </a:xfrm>
          <a:prstGeom prst="rect">
            <a:avLst/>
          </a:prstGeom>
          <a:noFill/>
          <a:ln>
            <a:noFill/>
          </a:ln>
        </p:spPr>
        <p:txBody>
          <a:bodyPr spcFirstLastPara="1" wrap="square" lIns="0" tIns="0" rIns="0" bIns="0" anchor="t" anchorCtr="0">
            <a:noAutofit/>
          </a:bodyPr>
          <a:lstStyle/>
          <a:p>
            <a:pPr marL="274320" marR="0" lvl="0" indent="-182880" algn="l" defTabSz="457200" rtl="0" eaLnBrk="1" fontAlgn="auto" latinLnBrk="0" hangingPunct="1">
              <a:lnSpc>
                <a:spcPct val="100000"/>
              </a:lnSpc>
              <a:spcBef>
                <a:spcPts val="600"/>
              </a:spcBef>
              <a:spcAft>
                <a:spcPts val="0"/>
              </a:spcAft>
              <a:buClr>
                <a:srgbClr val="F3F4F6"/>
              </a:buClr>
              <a:buSzPct val="120000"/>
              <a:buFont typeface="Noto Sans Symbols"/>
              <a:buChar char="▪"/>
              <a:tabLst/>
              <a:defRPr/>
            </a:pP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Instant </a:t>
            </a:r>
            <a:r>
              <a:rPr kumimoji="0" lang="en-US" sz="1600" b="1" i="0" u="none" strike="noStrike" kern="1200" cap="none" spc="0" normalizeH="0" baseline="0" noProof="0" dirty="0">
                <a:ln>
                  <a:noFill/>
                </a:ln>
                <a:solidFill>
                  <a:srgbClr val="F3F4F6"/>
                </a:solidFill>
                <a:effectLst/>
                <a:uLnTx/>
                <a:uFillTx/>
                <a:latin typeface="Calibri"/>
                <a:ea typeface="Avenir"/>
                <a:cs typeface="Avenir"/>
                <a:sym typeface="Avenir"/>
              </a:rPr>
              <a:t>access </a:t>
            </a: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to instructions at workstations</a:t>
            </a:r>
            <a:endParaRPr kumimoji="0" sz="1600" b="0" i="0" u="none" strike="noStrike" kern="1200" cap="none" spc="0" normalizeH="0" baseline="0" noProof="0" dirty="0">
              <a:ln>
                <a:noFill/>
              </a:ln>
              <a:solidFill>
                <a:srgbClr val="000000"/>
              </a:solidFill>
              <a:effectLst/>
              <a:uLnTx/>
              <a:uFillTx/>
              <a:latin typeface="Calibri"/>
              <a:ea typeface="+mn-ea"/>
              <a:cs typeface="+mn-cs"/>
            </a:endParaRPr>
          </a:p>
          <a:p>
            <a:pPr marL="274320" marR="0" lvl="0" indent="-182880" algn="l" defTabSz="457200" rtl="0" eaLnBrk="1" fontAlgn="auto" latinLnBrk="0" hangingPunct="1">
              <a:lnSpc>
                <a:spcPct val="100000"/>
              </a:lnSpc>
              <a:spcBef>
                <a:spcPts val="600"/>
              </a:spcBef>
              <a:spcAft>
                <a:spcPts val="0"/>
              </a:spcAft>
              <a:buClr>
                <a:srgbClr val="F3F4F6"/>
              </a:buClr>
              <a:buSzPct val="120000"/>
              <a:buFont typeface="Noto Sans Symbols"/>
              <a:buChar char="▪"/>
              <a:tabLst/>
              <a:defRPr/>
            </a:pP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Solve problems </a:t>
            </a:r>
            <a:b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b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and </a:t>
            </a:r>
            <a:r>
              <a:rPr kumimoji="0" lang="en-US" sz="1600" b="1" i="0" u="none" strike="noStrike" kern="1200" cap="none" spc="0" normalizeH="0" baseline="0" noProof="0" dirty="0">
                <a:ln>
                  <a:noFill/>
                </a:ln>
                <a:solidFill>
                  <a:srgbClr val="F3F4F6"/>
                </a:solidFill>
                <a:effectLst/>
                <a:uLnTx/>
                <a:uFillTx/>
                <a:latin typeface="Calibri"/>
                <a:ea typeface="Avenir"/>
                <a:cs typeface="Avenir"/>
                <a:sym typeface="Avenir"/>
              </a:rPr>
              <a:t>capture</a:t>
            </a: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 best practices in the </a:t>
            </a:r>
            <a:b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b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flow of daily work</a:t>
            </a:r>
            <a:endParaRPr kumimoji="0"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Google Shape;187;p5">
            <a:extLst>
              <a:ext uri="{FF2B5EF4-FFF2-40B4-BE49-F238E27FC236}">
                <a16:creationId xmlns:a16="http://schemas.microsoft.com/office/drawing/2014/main" id="{5693FAB2-BE9F-47F0-95FF-B12A3E28700B}"/>
              </a:ext>
            </a:extLst>
          </p:cNvPr>
          <p:cNvSpPr txBox="1"/>
          <p:nvPr/>
        </p:nvSpPr>
        <p:spPr>
          <a:xfrm>
            <a:off x="334352" y="2707844"/>
            <a:ext cx="2493078" cy="73904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srgbClr val="F3F4F6"/>
              </a:solidFill>
              <a:effectLst/>
              <a:uLnTx/>
              <a:uFillTx/>
              <a:latin typeface="Avenir"/>
              <a:ea typeface="Avenir"/>
              <a:cs typeface="Avenir"/>
              <a:sym typeface="Avenir"/>
            </a:endParaRPr>
          </a:p>
        </p:txBody>
      </p:sp>
      <p:sp>
        <p:nvSpPr>
          <p:cNvPr id="30" name="Google Shape;188;p5">
            <a:extLst>
              <a:ext uri="{FF2B5EF4-FFF2-40B4-BE49-F238E27FC236}">
                <a16:creationId xmlns:a16="http://schemas.microsoft.com/office/drawing/2014/main" id="{8DCB571B-C387-4112-83D3-E373238BA08A}"/>
              </a:ext>
            </a:extLst>
          </p:cNvPr>
          <p:cNvSpPr txBox="1"/>
          <p:nvPr/>
        </p:nvSpPr>
        <p:spPr>
          <a:xfrm>
            <a:off x="9703320" y="2285073"/>
            <a:ext cx="1974636" cy="792223"/>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F3F4F6"/>
              </a:buClr>
              <a:buSzPts val="3200"/>
              <a:buFont typeface="Arial"/>
              <a:buNone/>
              <a:tabLst/>
              <a:defRPr/>
            </a:pP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Real-time </a:t>
            </a:r>
            <a:r>
              <a:rPr kumimoji="0" lang="en-US" sz="1600" b="1" i="0" u="none" strike="noStrike" kern="1200" cap="none" spc="0" normalizeH="0" baseline="0" noProof="0" dirty="0">
                <a:ln>
                  <a:noFill/>
                </a:ln>
                <a:solidFill>
                  <a:srgbClr val="F3F4F6"/>
                </a:solidFill>
                <a:effectLst/>
                <a:uLnTx/>
                <a:uFillTx/>
                <a:latin typeface="Calibri"/>
                <a:ea typeface="Avenir"/>
                <a:cs typeface="Avenir"/>
                <a:sym typeface="Avenir"/>
              </a:rPr>
              <a:t>visibility </a:t>
            </a: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into plant floor and daily operations</a:t>
            </a:r>
            <a:endParaRPr kumimoji="0" sz="3200" b="0" i="0" u="none" strike="noStrike" kern="1200" cap="none" spc="0" normalizeH="0" baseline="0" noProof="0" dirty="0">
              <a:ln>
                <a:noFill/>
              </a:ln>
              <a:solidFill>
                <a:srgbClr val="F3F4F6"/>
              </a:solidFill>
              <a:effectLst/>
              <a:uLnTx/>
              <a:uFillTx/>
              <a:latin typeface="Avenir"/>
              <a:ea typeface="Avenir"/>
              <a:cs typeface="Avenir"/>
              <a:sym typeface="Avenir"/>
            </a:endParaRPr>
          </a:p>
        </p:txBody>
      </p:sp>
      <p:sp>
        <p:nvSpPr>
          <p:cNvPr id="31" name="Google Shape;189;p5">
            <a:extLst>
              <a:ext uri="{FF2B5EF4-FFF2-40B4-BE49-F238E27FC236}">
                <a16:creationId xmlns:a16="http://schemas.microsoft.com/office/drawing/2014/main" id="{BA8C7F62-6BDF-4892-A3F2-F507DE50D514}"/>
              </a:ext>
            </a:extLst>
          </p:cNvPr>
          <p:cNvSpPr txBox="1"/>
          <p:nvPr/>
        </p:nvSpPr>
        <p:spPr>
          <a:xfrm>
            <a:off x="9703320" y="5192306"/>
            <a:ext cx="2284841" cy="792223"/>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F3F4F6"/>
              </a:buClr>
              <a:buSzPts val="3200"/>
              <a:buFont typeface="Arial"/>
              <a:buNone/>
              <a:tabLst/>
              <a:defRPr/>
            </a:pP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Establish global </a:t>
            </a:r>
            <a:r>
              <a:rPr kumimoji="0" lang="en-US" sz="1600" b="1" i="0" u="none" strike="noStrike" kern="1200" cap="none" spc="0" normalizeH="0" baseline="0" noProof="0" dirty="0">
                <a:ln>
                  <a:noFill/>
                </a:ln>
                <a:solidFill>
                  <a:srgbClr val="F3F4F6"/>
                </a:solidFill>
                <a:effectLst/>
                <a:uLnTx/>
                <a:uFillTx/>
                <a:latin typeface="Calibri"/>
                <a:ea typeface="Avenir"/>
                <a:cs typeface="Avenir"/>
                <a:sym typeface="Avenir"/>
              </a:rPr>
              <a:t>standards</a:t>
            </a:r>
            <a:r>
              <a:rPr kumimoji="0" lang="en-US" sz="1600" b="0" i="0" u="none" strike="noStrike" kern="1200" cap="none" spc="0" normalizeH="0" baseline="0" noProof="0" dirty="0">
                <a:ln>
                  <a:noFill/>
                </a:ln>
                <a:solidFill>
                  <a:srgbClr val="F3F4F6"/>
                </a:solidFill>
                <a:effectLst/>
                <a:uLnTx/>
                <a:uFillTx/>
                <a:latin typeface="Calibri"/>
                <a:ea typeface="Avenir"/>
                <a:cs typeface="Avenir"/>
                <a:sym typeface="Avenir"/>
              </a:rPr>
              <a:t> and ensure compliance</a:t>
            </a:r>
            <a:endParaRPr kumimoji="0"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2" name="Google Shape;190;p5">
            <a:extLst>
              <a:ext uri="{FF2B5EF4-FFF2-40B4-BE49-F238E27FC236}">
                <a16:creationId xmlns:a16="http://schemas.microsoft.com/office/drawing/2014/main" id="{615A5AC7-3777-4C20-B427-A49305EA3BE4}"/>
              </a:ext>
            </a:extLst>
          </p:cNvPr>
          <p:cNvSpPr txBox="1"/>
          <p:nvPr/>
        </p:nvSpPr>
        <p:spPr>
          <a:xfrm>
            <a:off x="400747" y="3669405"/>
            <a:ext cx="1299599" cy="39945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ECAAF"/>
              </a:buClr>
              <a:buSzPts val="5500"/>
              <a:buFont typeface="Arial"/>
              <a:buNone/>
              <a:tabLst/>
              <a:defRPr/>
            </a:pPr>
            <a:r>
              <a:rPr kumimoji="0" lang="en-US" sz="2000" b="1" i="0" u="none" strike="noStrike" kern="1200" cap="none" spc="0" normalizeH="0" baseline="0" noProof="0" dirty="0">
                <a:ln>
                  <a:noFill/>
                </a:ln>
                <a:solidFill>
                  <a:srgbClr val="F70656"/>
                </a:solidFill>
                <a:effectLst/>
                <a:uLnTx/>
                <a:uFillTx/>
                <a:latin typeface="Calibri"/>
                <a:ea typeface="Avenir"/>
                <a:cs typeface="Avenir"/>
                <a:sym typeface="Avenir"/>
              </a:rPr>
              <a:t>WORKERS</a:t>
            </a:r>
            <a:endParaRPr kumimoji="0" sz="700" b="0" i="0" u="none" strike="noStrike" kern="1200" cap="none" spc="0" normalizeH="0" baseline="0" noProof="0" dirty="0">
              <a:ln>
                <a:noFill/>
              </a:ln>
              <a:solidFill>
                <a:srgbClr val="F70656"/>
              </a:solidFill>
              <a:effectLst/>
              <a:uLnTx/>
              <a:uFillTx/>
              <a:latin typeface="Calibri"/>
              <a:ea typeface="+mn-ea"/>
              <a:cs typeface="+mn-cs"/>
            </a:endParaRPr>
          </a:p>
        </p:txBody>
      </p:sp>
      <p:sp>
        <p:nvSpPr>
          <p:cNvPr id="33" name="Google Shape;191;p5">
            <a:extLst>
              <a:ext uri="{FF2B5EF4-FFF2-40B4-BE49-F238E27FC236}">
                <a16:creationId xmlns:a16="http://schemas.microsoft.com/office/drawing/2014/main" id="{073C0ECA-CFDB-4A64-A47A-94B74D0AFDEE}"/>
              </a:ext>
            </a:extLst>
          </p:cNvPr>
          <p:cNvSpPr txBox="1"/>
          <p:nvPr/>
        </p:nvSpPr>
        <p:spPr>
          <a:xfrm>
            <a:off x="9703320" y="1892960"/>
            <a:ext cx="1974636" cy="39945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ECAAF"/>
              </a:buClr>
              <a:buSzPts val="4500"/>
              <a:buFont typeface="Arial"/>
              <a:buNone/>
              <a:tabLst/>
              <a:defRPr/>
            </a:pPr>
            <a:r>
              <a:rPr kumimoji="0" lang="en-US" sz="2000" b="1" i="0" u="none" strike="noStrike" kern="1200" cap="none" spc="0" normalizeH="0" baseline="0" noProof="0" dirty="0">
                <a:ln>
                  <a:noFill/>
                </a:ln>
                <a:solidFill>
                  <a:srgbClr val="F70656"/>
                </a:solidFill>
                <a:effectLst/>
                <a:uLnTx/>
                <a:uFillTx/>
                <a:latin typeface="Calibri"/>
                <a:ea typeface="Avenir"/>
                <a:cs typeface="Avenir"/>
                <a:sym typeface="Avenir"/>
              </a:rPr>
              <a:t>MANAGEMENT</a:t>
            </a:r>
            <a:endParaRPr kumimoji="0" sz="900" b="0" i="0" u="none" strike="noStrike" kern="1200" cap="none" spc="0" normalizeH="0" baseline="0" noProof="0" dirty="0">
              <a:ln>
                <a:noFill/>
              </a:ln>
              <a:solidFill>
                <a:srgbClr val="F70656"/>
              </a:solidFill>
              <a:effectLst/>
              <a:uLnTx/>
              <a:uFillTx/>
              <a:latin typeface="Calibri"/>
              <a:ea typeface="+mn-ea"/>
              <a:cs typeface="+mn-cs"/>
            </a:endParaRPr>
          </a:p>
        </p:txBody>
      </p:sp>
      <p:sp>
        <p:nvSpPr>
          <p:cNvPr id="34" name="Google Shape;192;p5">
            <a:extLst>
              <a:ext uri="{FF2B5EF4-FFF2-40B4-BE49-F238E27FC236}">
                <a16:creationId xmlns:a16="http://schemas.microsoft.com/office/drawing/2014/main" id="{09C1E43C-ECE0-4495-B64D-EAFCDB96A3AF}"/>
              </a:ext>
            </a:extLst>
          </p:cNvPr>
          <p:cNvSpPr txBox="1"/>
          <p:nvPr/>
        </p:nvSpPr>
        <p:spPr>
          <a:xfrm>
            <a:off x="9703320" y="4808229"/>
            <a:ext cx="1615917" cy="39945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100000"/>
              </a:lnSpc>
              <a:spcBef>
                <a:spcPts val="0"/>
              </a:spcBef>
              <a:spcAft>
                <a:spcPts val="0"/>
              </a:spcAft>
              <a:buClr>
                <a:srgbClr val="0ECAAF"/>
              </a:buClr>
              <a:buSzPts val="4500"/>
              <a:buFont typeface="Arial"/>
              <a:buNone/>
              <a:tabLst/>
              <a:defRPr/>
            </a:pPr>
            <a:r>
              <a:rPr kumimoji="0" lang="en-US" sz="2000" b="1" i="0" u="none" strike="noStrike" kern="1200" cap="none" spc="0" normalizeH="0" baseline="0" noProof="0" dirty="0">
                <a:ln>
                  <a:noFill/>
                </a:ln>
                <a:solidFill>
                  <a:srgbClr val="F70656"/>
                </a:solidFill>
                <a:effectLst/>
                <a:uLnTx/>
                <a:uFillTx/>
                <a:latin typeface="Calibri"/>
                <a:ea typeface="Avenir"/>
                <a:cs typeface="Avenir"/>
                <a:sym typeface="Avenir"/>
              </a:rPr>
              <a:t>CORPORATE</a:t>
            </a:r>
            <a:endParaRPr kumimoji="0" sz="900" b="0" i="0" u="none" strike="noStrike" kern="1200" cap="none" spc="0" normalizeH="0" baseline="0" noProof="0" dirty="0">
              <a:ln>
                <a:noFill/>
              </a:ln>
              <a:solidFill>
                <a:srgbClr val="F70656"/>
              </a:solidFill>
              <a:effectLst/>
              <a:uLnTx/>
              <a:uFillTx/>
              <a:latin typeface="Calibri"/>
              <a:ea typeface="+mn-ea"/>
              <a:cs typeface="+mn-cs"/>
            </a:endParaRPr>
          </a:p>
        </p:txBody>
      </p:sp>
      <p:grpSp>
        <p:nvGrpSpPr>
          <p:cNvPr id="35" name="Google Shape;193;p5">
            <a:extLst>
              <a:ext uri="{FF2B5EF4-FFF2-40B4-BE49-F238E27FC236}">
                <a16:creationId xmlns:a16="http://schemas.microsoft.com/office/drawing/2014/main" id="{DAE1AA92-7C37-4316-941B-7E906A04C2F5}"/>
              </a:ext>
            </a:extLst>
          </p:cNvPr>
          <p:cNvGrpSpPr/>
          <p:nvPr/>
        </p:nvGrpSpPr>
        <p:grpSpPr>
          <a:xfrm>
            <a:off x="2486453" y="1418135"/>
            <a:ext cx="2771185" cy="3740279"/>
            <a:chOff x="10147550" y="5336054"/>
            <a:chExt cx="5302415" cy="7140409"/>
          </a:xfrm>
        </p:grpSpPr>
        <p:pic>
          <p:nvPicPr>
            <p:cNvPr id="42" name="Google Shape;194;p5">
              <a:extLst>
                <a:ext uri="{FF2B5EF4-FFF2-40B4-BE49-F238E27FC236}">
                  <a16:creationId xmlns:a16="http://schemas.microsoft.com/office/drawing/2014/main" id="{5284FEA4-75AD-47BD-8A6C-CF8374D7F64F}"/>
                </a:ext>
              </a:extLst>
            </p:cNvPr>
            <p:cNvPicPr preferRelativeResize="0"/>
            <p:nvPr/>
          </p:nvPicPr>
          <p:blipFill rotWithShape="1">
            <a:blip r:embed="rId3">
              <a:alphaModFix/>
            </a:blip>
            <a:srcRect/>
            <a:stretch/>
          </p:blipFill>
          <p:spPr>
            <a:xfrm>
              <a:off x="10147550" y="5336054"/>
              <a:ext cx="5302415" cy="7140409"/>
            </a:xfrm>
            <a:prstGeom prst="rect">
              <a:avLst/>
            </a:prstGeom>
            <a:noFill/>
            <a:ln>
              <a:noFill/>
            </a:ln>
          </p:spPr>
        </p:pic>
        <p:sp>
          <p:nvSpPr>
            <p:cNvPr id="43" name="Google Shape;195;p5">
              <a:extLst>
                <a:ext uri="{FF2B5EF4-FFF2-40B4-BE49-F238E27FC236}">
                  <a16:creationId xmlns:a16="http://schemas.microsoft.com/office/drawing/2014/main" id="{E83B605E-B150-485A-8D88-FBB2C6B16C25}"/>
                </a:ext>
              </a:extLst>
            </p:cNvPr>
            <p:cNvSpPr/>
            <p:nvPr/>
          </p:nvSpPr>
          <p:spPr>
            <a:xfrm>
              <a:off x="10577978" y="5943742"/>
              <a:ext cx="4153154" cy="550588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36" name="Google Shape;197;p5">
            <a:extLst>
              <a:ext uri="{FF2B5EF4-FFF2-40B4-BE49-F238E27FC236}">
                <a16:creationId xmlns:a16="http://schemas.microsoft.com/office/drawing/2014/main" id="{B272D61F-883C-47DB-9069-2A180396445B}"/>
              </a:ext>
            </a:extLst>
          </p:cNvPr>
          <p:cNvPicPr preferRelativeResize="0"/>
          <p:nvPr/>
        </p:nvPicPr>
        <p:blipFill rotWithShape="1">
          <a:blip r:embed="rId4">
            <a:alphaModFix/>
          </a:blip>
          <a:srcRect/>
          <a:stretch/>
        </p:blipFill>
        <p:spPr>
          <a:xfrm>
            <a:off x="597782" y="2955440"/>
            <a:ext cx="723384" cy="725033"/>
          </a:xfrm>
          <a:prstGeom prst="rect">
            <a:avLst/>
          </a:prstGeom>
          <a:noFill/>
          <a:ln>
            <a:noFill/>
          </a:ln>
        </p:spPr>
      </p:pic>
      <p:pic>
        <p:nvPicPr>
          <p:cNvPr id="37" name="Google Shape;198;p5">
            <a:extLst>
              <a:ext uri="{FF2B5EF4-FFF2-40B4-BE49-F238E27FC236}">
                <a16:creationId xmlns:a16="http://schemas.microsoft.com/office/drawing/2014/main" id="{1CA34488-B116-47A2-8A8D-0FCEEE152369}"/>
              </a:ext>
            </a:extLst>
          </p:cNvPr>
          <p:cNvPicPr preferRelativeResize="0"/>
          <p:nvPr/>
        </p:nvPicPr>
        <p:blipFill rotWithShape="1">
          <a:blip r:embed="rId5">
            <a:alphaModFix/>
          </a:blip>
          <a:srcRect/>
          <a:stretch/>
        </p:blipFill>
        <p:spPr>
          <a:xfrm>
            <a:off x="10043473" y="1164167"/>
            <a:ext cx="676271" cy="677813"/>
          </a:xfrm>
          <a:prstGeom prst="rect">
            <a:avLst/>
          </a:prstGeom>
          <a:noFill/>
          <a:ln>
            <a:noFill/>
          </a:ln>
        </p:spPr>
      </p:pic>
      <p:pic>
        <p:nvPicPr>
          <p:cNvPr id="38" name="Google Shape;199;p5">
            <a:extLst>
              <a:ext uri="{FF2B5EF4-FFF2-40B4-BE49-F238E27FC236}">
                <a16:creationId xmlns:a16="http://schemas.microsoft.com/office/drawing/2014/main" id="{2051A488-EDA7-409F-9654-DA8DEB54603C}"/>
              </a:ext>
            </a:extLst>
          </p:cNvPr>
          <p:cNvPicPr preferRelativeResize="0"/>
          <p:nvPr/>
        </p:nvPicPr>
        <p:blipFill rotWithShape="1">
          <a:blip r:embed="rId6">
            <a:alphaModFix/>
          </a:blip>
          <a:srcRect/>
          <a:stretch/>
        </p:blipFill>
        <p:spPr>
          <a:xfrm>
            <a:off x="9954284" y="4050436"/>
            <a:ext cx="736354" cy="738032"/>
          </a:xfrm>
          <a:prstGeom prst="rect">
            <a:avLst/>
          </a:prstGeom>
          <a:noFill/>
          <a:ln>
            <a:noFill/>
          </a:ln>
        </p:spPr>
      </p:pic>
      <p:pic>
        <p:nvPicPr>
          <p:cNvPr id="39" name="Google Shape;200;p5">
            <a:extLst>
              <a:ext uri="{FF2B5EF4-FFF2-40B4-BE49-F238E27FC236}">
                <a16:creationId xmlns:a16="http://schemas.microsoft.com/office/drawing/2014/main" id="{9C74A345-9C1A-43ED-8BE9-2D31DA92D476}"/>
              </a:ext>
            </a:extLst>
          </p:cNvPr>
          <p:cNvPicPr preferRelativeResize="0"/>
          <p:nvPr/>
        </p:nvPicPr>
        <p:blipFill rotWithShape="1">
          <a:blip r:embed="rId7">
            <a:alphaModFix/>
          </a:blip>
          <a:srcRect/>
          <a:stretch/>
        </p:blipFill>
        <p:spPr>
          <a:xfrm>
            <a:off x="8779362" y="2024019"/>
            <a:ext cx="850239" cy="1448702"/>
          </a:xfrm>
          <a:prstGeom prst="rect">
            <a:avLst/>
          </a:prstGeom>
          <a:noFill/>
          <a:ln>
            <a:noFill/>
          </a:ln>
        </p:spPr>
      </p:pic>
      <p:pic>
        <p:nvPicPr>
          <p:cNvPr id="40" name="Google Shape;201;p5">
            <a:extLst>
              <a:ext uri="{FF2B5EF4-FFF2-40B4-BE49-F238E27FC236}">
                <a16:creationId xmlns:a16="http://schemas.microsoft.com/office/drawing/2014/main" id="{DC6251A3-659F-4AC1-B371-F3A845BB25AE}"/>
              </a:ext>
            </a:extLst>
          </p:cNvPr>
          <p:cNvPicPr preferRelativeResize="0"/>
          <p:nvPr/>
        </p:nvPicPr>
        <p:blipFill rotWithShape="1">
          <a:blip r:embed="rId7">
            <a:alphaModFix/>
          </a:blip>
          <a:srcRect/>
          <a:stretch/>
        </p:blipFill>
        <p:spPr>
          <a:xfrm rot="10800000" flipH="1">
            <a:off x="8779362" y="3609975"/>
            <a:ext cx="850239" cy="1455133"/>
          </a:xfrm>
          <a:prstGeom prst="rect">
            <a:avLst/>
          </a:prstGeom>
          <a:noFill/>
          <a:ln>
            <a:noFill/>
          </a:ln>
        </p:spPr>
      </p:pic>
      <p:pic>
        <p:nvPicPr>
          <p:cNvPr id="41" name="Google Shape;202;p5">
            <a:extLst>
              <a:ext uri="{FF2B5EF4-FFF2-40B4-BE49-F238E27FC236}">
                <a16:creationId xmlns:a16="http://schemas.microsoft.com/office/drawing/2014/main" id="{F9F50ED5-165F-4243-BEA6-4C43E3362EE0}"/>
              </a:ext>
            </a:extLst>
          </p:cNvPr>
          <p:cNvPicPr preferRelativeResize="0"/>
          <p:nvPr/>
        </p:nvPicPr>
        <p:blipFill rotWithShape="1">
          <a:blip r:embed="rId8">
            <a:alphaModFix/>
          </a:blip>
          <a:srcRect/>
          <a:stretch/>
        </p:blipFill>
        <p:spPr>
          <a:xfrm>
            <a:off x="1642226" y="3780854"/>
            <a:ext cx="680782" cy="113723"/>
          </a:xfrm>
          <a:prstGeom prst="rect">
            <a:avLst/>
          </a:prstGeom>
          <a:noFill/>
          <a:ln>
            <a:noFill/>
          </a:ln>
        </p:spPr>
      </p:pic>
      <p:pic>
        <p:nvPicPr>
          <p:cNvPr id="4" name="Online Image Placeholder 3">
            <a:extLst>
              <a:ext uri="{FF2B5EF4-FFF2-40B4-BE49-F238E27FC236}">
                <a16:creationId xmlns:a16="http://schemas.microsoft.com/office/drawing/2014/main" id="{F27403D3-5865-4566-AD45-EF3C3589DE31}"/>
              </a:ext>
            </a:extLst>
          </p:cNvPr>
          <p:cNvPicPr>
            <a:picLocks noGrp="1" noChangeAspect="1"/>
          </p:cNvPicPr>
          <p:nvPr>
            <p:ph type="clipArt" sz="quarter" idx="20"/>
          </p:nvPr>
        </p:nvPicPr>
        <p:blipFill>
          <a:blip r:embed="rId9">
            <a:extLst>
              <a:ext uri="{28A0092B-C50C-407E-A947-70E740481C1C}">
                <a14:useLocalDpi xmlns:a14="http://schemas.microsoft.com/office/drawing/2010/main" val="0"/>
              </a:ext>
            </a:extLst>
          </a:blip>
          <a:srcRect/>
          <a:stretch/>
        </p:blipFill>
        <p:spPr>
          <a:xfrm>
            <a:off x="2663630" y="1670688"/>
            <a:ext cx="2255247" cy="3015169"/>
          </a:xfrm>
        </p:spPr>
      </p:pic>
      <p:pic>
        <p:nvPicPr>
          <p:cNvPr id="2" name="Picture 1">
            <a:extLst>
              <a:ext uri="{FF2B5EF4-FFF2-40B4-BE49-F238E27FC236}">
                <a16:creationId xmlns:a16="http://schemas.microsoft.com/office/drawing/2014/main" id="{D9F4565B-01D5-4F50-8260-35FE8336A502}"/>
              </a:ext>
            </a:extLst>
          </p:cNvPr>
          <p:cNvPicPr>
            <a:picLocks noChangeAspect="1"/>
          </p:cNvPicPr>
          <p:nvPr/>
        </p:nvPicPr>
        <p:blipFill>
          <a:blip r:embed="rId10"/>
          <a:stretch>
            <a:fillRect/>
          </a:stretch>
        </p:blipFill>
        <p:spPr>
          <a:xfrm>
            <a:off x="10421012" y="6310528"/>
            <a:ext cx="1158340" cy="262151"/>
          </a:xfrm>
          <a:prstGeom prst="rect">
            <a:avLst/>
          </a:prstGeom>
        </p:spPr>
      </p:pic>
      <p:pic>
        <p:nvPicPr>
          <p:cNvPr id="6" name="Picture 5">
            <a:extLst>
              <a:ext uri="{FF2B5EF4-FFF2-40B4-BE49-F238E27FC236}">
                <a16:creationId xmlns:a16="http://schemas.microsoft.com/office/drawing/2014/main" id="{A906A0D5-B881-498C-8403-0DEB3CD5368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978543" y="2730877"/>
            <a:ext cx="4606158" cy="3001353"/>
          </a:xfrm>
          <a:prstGeom prst="rect">
            <a:avLst/>
          </a:prstGeom>
        </p:spPr>
      </p:pic>
      <p:sp>
        <p:nvSpPr>
          <p:cNvPr id="7" name="TextBox 6">
            <a:extLst>
              <a:ext uri="{FF2B5EF4-FFF2-40B4-BE49-F238E27FC236}">
                <a16:creationId xmlns:a16="http://schemas.microsoft.com/office/drawing/2014/main" id="{A458C1F1-01D9-41C0-8F5B-54CBB5972B9F}"/>
              </a:ext>
            </a:extLst>
          </p:cNvPr>
          <p:cNvSpPr txBox="1"/>
          <p:nvPr/>
        </p:nvSpPr>
        <p:spPr>
          <a:xfrm>
            <a:off x="2933807" y="4976039"/>
            <a:ext cx="103425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
                <a:srgbClr val="F70656"/>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Mobile App</a:t>
            </a:r>
          </a:p>
        </p:txBody>
      </p:sp>
      <p:sp>
        <p:nvSpPr>
          <p:cNvPr id="8" name="TextBox 7">
            <a:extLst>
              <a:ext uri="{FF2B5EF4-FFF2-40B4-BE49-F238E27FC236}">
                <a16:creationId xmlns:a16="http://schemas.microsoft.com/office/drawing/2014/main" id="{DF77DC16-6559-4B32-870C-64970E5496D9}"/>
              </a:ext>
            </a:extLst>
          </p:cNvPr>
          <p:cNvSpPr txBox="1"/>
          <p:nvPr/>
        </p:nvSpPr>
        <p:spPr>
          <a:xfrm>
            <a:off x="5059219" y="2426663"/>
            <a:ext cx="7827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
                <a:srgbClr val="F70656"/>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Website</a:t>
            </a:r>
          </a:p>
        </p:txBody>
      </p:sp>
      <p:pic>
        <p:nvPicPr>
          <p:cNvPr id="10" name="Picture 9" descr="Shape, icon&#10;&#10;Description automatically generated">
            <a:extLst>
              <a:ext uri="{FF2B5EF4-FFF2-40B4-BE49-F238E27FC236}">
                <a16:creationId xmlns:a16="http://schemas.microsoft.com/office/drawing/2014/main" id="{86954640-E062-434C-8872-3BF117DADE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25046" y="1473002"/>
            <a:ext cx="1382234" cy="888579"/>
          </a:xfrm>
          <a:prstGeom prst="rect">
            <a:avLst/>
          </a:prstGeom>
        </p:spPr>
      </p:pic>
    </p:spTree>
    <p:extLst>
      <p:ext uri="{BB962C8B-B14F-4D97-AF65-F5344CB8AC3E}">
        <p14:creationId xmlns:p14="http://schemas.microsoft.com/office/powerpoint/2010/main" val="336304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E061333-8FE1-42DE-942F-AC0F683C3818}"/>
              </a:ext>
            </a:extLst>
          </p:cNvPr>
          <p:cNvSpPr/>
          <p:nvPr/>
        </p:nvSpPr>
        <p:spPr>
          <a:xfrm>
            <a:off x="217714" y="1830117"/>
            <a:ext cx="3043728" cy="609600"/>
          </a:xfrm>
          <a:prstGeom prst="rect">
            <a:avLst/>
          </a:prstGeom>
          <a:gradFill flip="none" rotWithShape="1">
            <a:gsLst>
              <a:gs pos="40000">
                <a:schemeClr val="tx1"/>
              </a:gs>
              <a:gs pos="95000">
                <a:schemeClr val="bg1"/>
              </a:gs>
            </a:gsLst>
            <a:lin ang="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bg1"/>
                </a:solidFill>
              </a:rPr>
              <a:t>Communication</a:t>
            </a:r>
          </a:p>
        </p:txBody>
      </p:sp>
      <p:sp>
        <p:nvSpPr>
          <p:cNvPr id="44" name="Rectangle 43">
            <a:extLst>
              <a:ext uri="{FF2B5EF4-FFF2-40B4-BE49-F238E27FC236}">
                <a16:creationId xmlns:a16="http://schemas.microsoft.com/office/drawing/2014/main" id="{9F49BBC1-FF52-44F2-9C20-A3B91887F4B9}"/>
              </a:ext>
            </a:extLst>
          </p:cNvPr>
          <p:cNvSpPr/>
          <p:nvPr/>
        </p:nvSpPr>
        <p:spPr>
          <a:xfrm>
            <a:off x="217714" y="4208943"/>
            <a:ext cx="3043728" cy="609600"/>
          </a:xfrm>
          <a:prstGeom prst="rect">
            <a:avLst/>
          </a:prstGeom>
          <a:gradFill>
            <a:gsLst>
              <a:gs pos="40000">
                <a:schemeClr val="tx1"/>
              </a:gs>
              <a:gs pos="95000">
                <a:schemeClr val="bg1"/>
              </a:gs>
            </a:gsLst>
            <a:lin ang="0" scaled="1"/>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bg1"/>
                </a:solidFill>
              </a:rPr>
              <a:t>Skills Management</a:t>
            </a:r>
          </a:p>
        </p:txBody>
      </p:sp>
      <p:sp>
        <p:nvSpPr>
          <p:cNvPr id="46" name="Rectangle 45">
            <a:extLst>
              <a:ext uri="{FF2B5EF4-FFF2-40B4-BE49-F238E27FC236}">
                <a16:creationId xmlns:a16="http://schemas.microsoft.com/office/drawing/2014/main" id="{3CCD1349-82BB-4413-B431-93BCD3FCD9AC}"/>
              </a:ext>
            </a:extLst>
          </p:cNvPr>
          <p:cNvSpPr/>
          <p:nvPr/>
        </p:nvSpPr>
        <p:spPr>
          <a:xfrm>
            <a:off x="8936517" y="1830117"/>
            <a:ext cx="3044952" cy="609600"/>
          </a:xfrm>
          <a:prstGeom prst="rect">
            <a:avLst/>
          </a:prstGeom>
          <a:gradFill flip="none" rotWithShape="1">
            <a:gsLst>
              <a:gs pos="40000">
                <a:schemeClr val="tx1"/>
              </a:gs>
              <a:gs pos="95000">
                <a:schemeClr val="bg1"/>
              </a:gs>
            </a:gsLst>
            <a:lin ang="1080000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dirty="0">
                <a:solidFill>
                  <a:schemeClr val="bg1"/>
                </a:solidFill>
              </a:rPr>
              <a:t>Digital Knowledge</a:t>
            </a:r>
          </a:p>
        </p:txBody>
      </p:sp>
      <p:sp>
        <p:nvSpPr>
          <p:cNvPr id="48" name="Rectangle 47">
            <a:extLst>
              <a:ext uri="{FF2B5EF4-FFF2-40B4-BE49-F238E27FC236}">
                <a16:creationId xmlns:a16="http://schemas.microsoft.com/office/drawing/2014/main" id="{82CEF050-E848-4FF0-B380-A99A19C65B98}"/>
              </a:ext>
            </a:extLst>
          </p:cNvPr>
          <p:cNvSpPr/>
          <p:nvPr/>
        </p:nvSpPr>
        <p:spPr>
          <a:xfrm>
            <a:off x="8936517" y="4208943"/>
            <a:ext cx="3044952" cy="609600"/>
          </a:xfrm>
          <a:prstGeom prst="rect">
            <a:avLst/>
          </a:prstGeom>
          <a:gradFill flip="none" rotWithShape="1">
            <a:gsLst>
              <a:gs pos="40000">
                <a:schemeClr val="tx1"/>
              </a:gs>
              <a:gs pos="95000">
                <a:schemeClr val="bg1"/>
              </a:gs>
            </a:gsLst>
            <a:lin ang="1080000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dirty="0">
                <a:solidFill>
                  <a:schemeClr val="bg1"/>
                </a:solidFill>
              </a:rPr>
              <a:t>Issues Management</a:t>
            </a:r>
          </a:p>
        </p:txBody>
      </p:sp>
      <p:sp>
        <p:nvSpPr>
          <p:cNvPr id="5" name="Title 4">
            <a:extLst>
              <a:ext uri="{FF2B5EF4-FFF2-40B4-BE49-F238E27FC236}">
                <a16:creationId xmlns:a16="http://schemas.microsoft.com/office/drawing/2014/main" id="{CD4BF8FD-8349-49BD-80BE-3B66ADB9FD3B}"/>
              </a:ext>
            </a:extLst>
          </p:cNvPr>
          <p:cNvSpPr>
            <a:spLocks noGrp="1"/>
          </p:cNvSpPr>
          <p:nvPr>
            <p:ph type="title"/>
          </p:nvPr>
        </p:nvSpPr>
        <p:spPr/>
        <p:txBody>
          <a:bodyPr/>
          <a:lstStyle/>
          <a:p>
            <a:r>
              <a:rPr lang="en-US" dirty="0"/>
              <a:t>AVEVA Teamwork Areas of Focus</a:t>
            </a:r>
          </a:p>
        </p:txBody>
      </p:sp>
      <p:sp>
        <p:nvSpPr>
          <p:cNvPr id="4" name="Footer Placeholder 3">
            <a:extLst>
              <a:ext uri="{FF2B5EF4-FFF2-40B4-BE49-F238E27FC236}">
                <a16:creationId xmlns:a16="http://schemas.microsoft.com/office/drawing/2014/main" id="{91A1B18B-19D6-4AF5-9D6D-617844637488}"/>
              </a:ext>
            </a:extLst>
          </p:cNvPr>
          <p:cNvSpPr>
            <a:spLocks noGrp="1"/>
          </p:cNvSpPr>
          <p:nvPr>
            <p:ph type="ftr" sz="quarter" idx="22"/>
          </p:nvPr>
        </p:nvSpPr>
        <p:spPr>
          <a:xfrm>
            <a:off x="617791" y="6239870"/>
            <a:ext cx="7187184" cy="322056"/>
          </a:xfrm>
        </p:spPr>
        <p:txBody>
          <a:bodyPr/>
          <a:lstStyle/>
          <a:p>
            <a:r>
              <a:rPr lang="en-US"/>
              <a:t>© 2020 AVEVA Group plc and its subsidiaries. All rights reserved.</a:t>
            </a:r>
            <a:endParaRPr lang="en-GB" dirty="0"/>
          </a:p>
        </p:txBody>
      </p:sp>
      <p:sp>
        <p:nvSpPr>
          <p:cNvPr id="9" name="Rectangle: Rounded Corners 8">
            <a:extLst>
              <a:ext uri="{FF2B5EF4-FFF2-40B4-BE49-F238E27FC236}">
                <a16:creationId xmlns:a16="http://schemas.microsoft.com/office/drawing/2014/main" id="{D821CEDF-E0D3-4314-96DF-56891D5CAF16}"/>
              </a:ext>
            </a:extLst>
          </p:cNvPr>
          <p:cNvSpPr/>
          <p:nvPr/>
        </p:nvSpPr>
        <p:spPr>
          <a:xfrm>
            <a:off x="3261213" y="1541866"/>
            <a:ext cx="5669573" cy="4400239"/>
          </a:xfrm>
          <a:prstGeom prst="roundRect">
            <a:avLst>
              <a:gd name="adj" fmla="val 51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li"/>
              <a:ea typeface="+mn-ea"/>
              <a:cs typeface="+mn-cs"/>
            </a:endParaRPr>
          </a:p>
        </p:txBody>
      </p:sp>
      <p:sp>
        <p:nvSpPr>
          <p:cNvPr id="15" name="TextBox 14">
            <a:extLst>
              <a:ext uri="{FF2B5EF4-FFF2-40B4-BE49-F238E27FC236}">
                <a16:creationId xmlns:a16="http://schemas.microsoft.com/office/drawing/2014/main" id="{05569908-B957-4F6D-953B-DC794AE8518B}"/>
              </a:ext>
            </a:extLst>
          </p:cNvPr>
          <p:cNvSpPr txBox="1"/>
          <p:nvPr/>
        </p:nvSpPr>
        <p:spPr>
          <a:xfrm>
            <a:off x="4868472" y="3298251"/>
            <a:ext cx="1152018"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Factory Feed</a:t>
            </a:r>
          </a:p>
        </p:txBody>
      </p:sp>
      <p:sp>
        <p:nvSpPr>
          <p:cNvPr id="19" name="TextBox 18">
            <a:extLst>
              <a:ext uri="{FF2B5EF4-FFF2-40B4-BE49-F238E27FC236}">
                <a16:creationId xmlns:a16="http://schemas.microsoft.com/office/drawing/2014/main" id="{AD8DEE47-D1B0-4B8C-9C38-8D130AB40A69}"/>
              </a:ext>
            </a:extLst>
          </p:cNvPr>
          <p:cNvSpPr txBox="1"/>
          <p:nvPr/>
        </p:nvSpPr>
        <p:spPr>
          <a:xfrm>
            <a:off x="7569074" y="3298251"/>
            <a:ext cx="1152019"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Video Library</a:t>
            </a:r>
          </a:p>
        </p:txBody>
      </p:sp>
      <p:sp>
        <p:nvSpPr>
          <p:cNvPr id="23" name="TextBox 22">
            <a:extLst>
              <a:ext uri="{FF2B5EF4-FFF2-40B4-BE49-F238E27FC236}">
                <a16:creationId xmlns:a16="http://schemas.microsoft.com/office/drawing/2014/main" id="{1150458A-13D5-472D-89A4-532DC16CCB06}"/>
              </a:ext>
            </a:extLst>
          </p:cNvPr>
          <p:cNvSpPr txBox="1"/>
          <p:nvPr/>
        </p:nvSpPr>
        <p:spPr>
          <a:xfrm>
            <a:off x="4763669" y="5433438"/>
            <a:ext cx="137160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Procedures</a:t>
            </a:r>
          </a:p>
        </p:txBody>
      </p:sp>
      <p:sp>
        <p:nvSpPr>
          <p:cNvPr id="27" name="TextBox 26">
            <a:extLst>
              <a:ext uri="{FF2B5EF4-FFF2-40B4-BE49-F238E27FC236}">
                <a16:creationId xmlns:a16="http://schemas.microsoft.com/office/drawing/2014/main" id="{4DDD0708-BE18-42DD-B2F4-323C4FD4BE86}"/>
              </a:ext>
            </a:extLst>
          </p:cNvPr>
          <p:cNvSpPr txBox="1"/>
          <p:nvPr/>
        </p:nvSpPr>
        <p:spPr>
          <a:xfrm>
            <a:off x="3410105" y="3298251"/>
            <a:ext cx="137160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Collaboration</a:t>
            </a:r>
          </a:p>
        </p:txBody>
      </p:sp>
      <p:sp>
        <p:nvSpPr>
          <p:cNvPr id="31" name="TextBox 30">
            <a:extLst>
              <a:ext uri="{FF2B5EF4-FFF2-40B4-BE49-F238E27FC236}">
                <a16:creationId xmlns:a16="http://schemas.microsoft.com/office/drawing/2014/main" id="{7CBB0CD7-1995-4C64-AFA5-18D6DA2A31D2}"/>
              </a:ext>
            </a:extLst>
          </p:cNvPr>
          <p:cNvSpPr txBox="1"/>
          <p:nvPr/>
        </p:nvSpPr>
        <p:spPr>
          <a:xfrm>
            <a:off x="5913264" y="5361812"/>
            <a:ext cx="1766827"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Subject Matter Experts</a:t>
            </a:r>
          </a:p>
        </p:txBody>
      </p:sp>
      <p:sp>
        <p:nvSpPr>
          <p:cNvPr id="33" name="TextBox 32">
            <a:extLst>
              <a:ext uri="{FF2B5EF4-FFF2-40B4-BE49-F238E27FC236}">
                <a16:creationId xmlns:a16="http://schemas.microsoft.com/office/drawing/2014/main" id="{9FD2DEAF-C80E-4817-8196-4AC74CFD6DFD}"/>
              </a:ext>
            </a:extLst>
          </p:cNvPr>
          <p:cNvSpPr txBox="1"/>
          <p:nvPr/>
        </p:nvSpPr>
        <p:spPr>
          <a:xfrm>
            <a:off x="7459214" y="5433438"/>
            <a:ext cx="1350683"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Call for Help</a:t>
            </a:r>
          </a:p>
        </p:txBody>
      </p:sp>
      <p:sp>
        <p:nvSpPr>
          <p:cNvPr id="37" name="TextBox 36">
            <a:extLst>
              <a:ext uri="{FF2B5EF4-FFF2-40B4-BE49-F238E27FC236}">
                <a16:creationId xmlns:a16="http://schemas.microsoft.com/office/drawing/2014/main" id="{91D0EEC8-F019-4113-9747-291B58FAF571}"/>
              </a:ext>
            </a:extLst>
          </p:cNvPr>
          <p:cNvSpPr txBox="1"/>
          <p:nvPr/>
        </p:nvSpPr>
        <p:spPr>
          <a:xfrm>
            <a:off x="6214926" y="3298251"/>
            <a:ext cx="1152019"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Equipment</a:t>
            </a:r>
          </a:p>
        </p:txBody>
      </p:sp>
      <p:sp>
        <p:nvSpPr>
          <p:cNvPr id="41" name="TextBox 40">
            <a:extLst>
              <a:ext uri="{FF2B5EF4-FFF2-40B4-BE49-F238E27FC236}">
                <a16:creationId xmlns:a16="http://schemas.microsoft.com/office/drawing/2014/main" id="{88398899-1A8B-4ACC-9E99-BAD772369822}"/>
              </a:ext>
            </a:extLst>
          </p:cNvPr>
          <p:cNvSpPr txBox="1"/>
          <p:nvPr/>
        </p:nvSpPr>
        <p:spPr>
          <a:xfrm>
            <a:off x="3461676" y="5433438"/>
            <a:ext cx="1280160"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uli"/>
                <a:ea typeface="+mn-ea"/>
                <a:cs typeface="+mn-cs"/>
              </a:rPr>
              <a:t>Users/Skills</a:t>
            </a:r>
          </a:p>
        </p:txBody>
      </p:sp>
      <p:sp>
        <p:nvSpPr>
          <p:cNvPr id="2" name="TextBox 1">
            <a:extLst>
              <a:ext uri="{FF2B5EF4-FFF2-40B4-BE49-F238E27FC236}">
                <a16:creationId xmlns:a16="http://schemas.microsoft.com/office/drawing/2014/main" id="{B4C0C1DC-3835-40E3-A7C6-71A130E77525}"/>
              </a:ext>
            </a:extLst>
          </p:cNvPr>
          <p:cNvSpPr txBox="1"/>
          <p:nvPr/>
        </p:nvSpPr>
        <p:spPr>
          <a:xfrm>
            <a:off x="9080258" y="2439717"/>
            <a:ext cx="2894028" cy="738664"/>
          </a:xfrm>
          <a:prstGeom prst="rect">
            <a:avLst/>
          </a:prstGeom>
          <a:noFill/>
        </p:spPr>
        <p:txBody>
          <a:bodyPr wrap="square" rtlCol="0">
            <a:spAutoFit/>
          </a:bodyPr>
          <a:lstStyle/>
          <a:p>
            <a:pPr algn="l">
              <a:buClr>
                <a:schemeClr val="bg2"/>
              </a:buClr>
            </a:pPr>
            <a:r>
              <a:rPr lang="en-US" sz="1400" dirty="0"/>
              <a:t>Scan QR codes to quickly access a standardized library of instructions, videos and troubleshooting content.</a:t>
            </a:r>
          </a:p>
        </p:txBody>
      </p:sp>
      <p:sp>
        <p:nvSpPr>
          <p:cNvPr id="3" name="TextBox 2">
            <a:extLst>
              <a:ext uri="{FF2B5EF4-FFF2-40B4-BE49-F238E27FC236}">
                <a16:creationId xmlns:a16="http://schemas.microsoft.com/office/drawing/2014/main" id="{7822CD33-70E9-4D61-A007-7308DAD6980A}"/>
              </a:ext>
            </a:extLst>
          </p:cNvPr>
          <p:cNvSpPr txBox="1"/>
          <p:nvPr/>
        </p:nvSpPr>
        <p:spPr>
          <a:xfrm>
            <a:off x="9080258" y="4829189"/>
            <a:ext cx="2894028" cy="954107"/>
          </a:xfrm>
          <a:prstGeom prst="rect">
            <a:avLst/>
          </a:prstGeom>
          <a:noFill/>
        </p:spPr>
        <p:txBody>
          <a:bodyPr wrap="square" rtlCol="0">
            <a:spAutoFit/>
          </a:bodyPr>
          <a:lstStyle/>
          <a:p>
            <a:pPr algn="l">
              <a:buClr>
                <a:schemeClr val="bg2"/>
              </a:buClr>
            </a:pPr>
            <a:r>
              <a:rPr lang="en-US" sz="1400" dirty="0"/>
              <a:t>Capture, track and resolve problems through call for help escalation and collaboration with subject matter experts.</a:t>
            </a:r>
          </a:p>
        </p:txBody>
      </p:sp>
      <p:sp>
        <p:nvSpPr>
          <p:cNvPr id="6" name="TextBox 5">
            <a:extLst>
              <a:ext uri="{FF2B5EF4-FFF2-40B4-BE49-F238E27FC236}">
                <a16:creationId xmlns:a16="http://schemas.microsoft.com/office/drawing/2014/main" id="{D454338C-FDFF-4078-A899-3C1B29A63CEB}"/>
              </a:ext>
            </a:extLst>
          </p:cNvPr>
          <p:cNvSpPr txBox="1"/>
          <p:nvPr/>
        </p:nvSpPr>
        <p:spPr>
          <a:xfrm>
            <a:off x="285899" y="2437135"/>
            <a:ext cx="2894028" cy="1169551"/>
          </a:xfrm>
          <a:prstGeom prst="rect">
            <a:avLst/>
          </a:prstGeom>
          <a:noFill/>
        </p:spPr>
        <p:txBody>
          <a:bodyPr wrap="square" rtlCol="0">
            <a:spAutoFit/>
          </a:bodyPr>
          <a:lstStyle/>
          <a:p>
            <a:pPr algn="l">
              <a:buClr>
                <a:schemeClr val="bg2"/>
              </a:buClr>
            </a:pPr>
            <a:r>
              <a:rPr lang="en-US" sz="1400" dirty="0"/>
              <a:t>Connect with workers across shifts and facilities to solve problems.  Share insights in a logbook and continuously grow the archive of knowledge.</a:t>
            </a:r>
          </a:p>
        </p:txBody>
      </p:sp>
      <p:sp>
        <p:nvSpPr>
          <p:cNvPr id="7" name="TextBox 6">
            <a:extLst>
              <a:ext uri="{FF2B5EF4-FFF2-40B4-BE49-F238E27FC236}">
                <a16:creationId xmlns:a16="http://schemas.microsoft.com/office/drawing/2014/main" id="{225476A7-CDB1-4A21-BC26-4B28AE6F5BED}"/>
              </a:ext>
            </a:extLst>
          </p:cNvPr>
          <p:cNvSpPr txBox="1"/>
          <p:nvPr/>
        </p:nvSpPr>
        <p:spPr>
          <a:xfrm>
            <a:off x="217714" y="4800659"/>
            <a:ext cx="2894028" cy="1169551"/>
          </a:xfrm>
          <a:prstGeom prst="rect">
            <a:avLst/>
          </a:prstGeom>
          <a:noFill/>
        </p:spPr>
        <p:txBody>
          <a:bodyPr wrap="square" rtlCol="0">
            <a:spAutoFit/>
          </a:bodyPr>
          <a:lstStyle/>
          <a:p>
            <a:pPr>
              <a:buClr>
                <a:schemeClr val="bg2"/>
              </a:buClr>
            </a:pPr>
            <a:r>
              <a:rPr lang="en-US" sz="1400" dirty="0"/>
              <a:t>Deliver and track training for new hires, upskilling and certifications with a review pane to view pending and completed training.</a:t>
            </a:r>
          </a:p>
          <a:p>
            <a:pPr algn="l">
              <a:buClr>
                <a:schemeClr val="bg2"/>
              </a:buClr>
            </a:pPr>
            <a:endParaRPr lang="en-US" sz="1400" dirty="0"/>
          </a:p>
        </p:txBody>
      </p:sp>
      <p:grpSp>
        <p:nvGrpSpPr>
          <p:cNvPr id="16" name="Group 15">
            <a:extLst>
              <a:ext uri="{FF2B5EF4-FFF2-40B4-BE49-F238E27FC236}">
                <a16:creationId xmlns:a16="http://schemas.microsoft.com/office/drawing/2014/main" id="{25D91E23-FD90-4059-ADA2-56F75885D00D}"/>
              </a:ext>
            </a:extLst>
          </p:cNvPr>
          <p:cNvGrpSpPr/>
          <p:nvPr/>
        </p:nvGrpSpPr>
        <p:grpSpPr>
          <a:xfrm>
            <a:off x="6279049" y="1777601"/>
            <a:ext cx="1026951" cy="1386496"/>
            <a:chOff x="6247706" y="1778755"/>
            <a:chExt cx="1026951" cy="1386496"/>
          </a:xfrm>
        </p:grpSpPr>
        <p:pic>
          <p:nvPicPr>
            <p:cNvPr id="10" name="Google Shape;135;p37">
              <a:extLst>
                <a:ext uri="{FF2B5EF4-FFF2-40B4-BE49-F238E27FC236}">
                  <a16:creationId xmlns:a16="http://schemas.microsoft.com/office/drawing/2014/main" id="{9818B35C-5802-4621-929C-94061C3816CE}"/>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14" name="Picture 13">
              <a:extLst>
                <a:ext uri="{FF2B5EF4-FFF2-40B4-BE49-F238E27FC236}">
                  <a16:creationId xmlns:a16="http://schemas.microsoft.com/office/drawing/2014/main" id="{BA894E5E-C163-45EE-A46A-192346093A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34893" y="1903980"/>
              <a:ext cx="841363" cy="1121817"/>
            </a:xfrm>
            <a:prstGeom prst="rect">
              <a:avLst/>
            </a:prstGeom>
          </p:spPr>
        </p:pic>
      </p:grpSp>
      <p:grpSp>
        <p:nvGrpSpPr>
          <p:cNvPr id="36" name="Group 35">
            <a:extLst>
              <a:ext uri="{FF2B5EF4-FFF2-40B4-BE49-F238E27FC236}">
                <a16:creationId xmlns:a16="http://schemas.microsoft.com/office/drawing/2014/main" id="{9ACCD730-8C6C-4D27-813D-35B8DD3B2150}"/>
              </a:ext>
            </a:extLst>
          </p:cNvPr>
          <p:cNvGrpSpPr/>
          <p:nvPr/>
        </p:nvGrpSpPr>
        <p:grpSpPr>
          <a:xfrm>
            <a:off x="4930441" y="1777601"/>
            <a:ext cx="1026951" cy="1386496"/>
            <a:chOff x="6247706" y="1778755"/>
            <a:chExt cx="1026951" cy="1386496"/>
          </a:xfrm>
        </p:grpSpPr>
        <p:pic>
          <p:nvPicPr>
            <p:cNvPr id="38" name="Google Shape;135;p37">
              <a:extLst>
                <a:ext uri="{FF2B5EF4-FFF2-40B4-BE49-F238E27FC236}">
                  <a16:creationId xmlns:a16="http://schemas.microsoft.com/office/drawing/2014/main" id="{D048DC4E-79E3-4DF8-AE19-00F4CBD677FE}"/>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40" name="Picture 39">
              <a:extLst>
                <a:ext uri="{FF2B5EF4-FFF2-40B4-BE49-F238E27FC236}">
                  <a16:creationId xmlns:a16="http://schemas.microsoft.com/office/drawing/2014/main" id="{ECA2871D-82E0-4262-B1F8-DCD2A70D26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5660" y="1903980"/>
              <a:ext cx="839829" cy="1121817"/>
            </a:xfrm>
            <a:prstGeom prst="rect">
              <a:avLst/>
            </a:prstGeom>
          </p:spPr>
        </p:pic>
      </p:grpSp>
      <p:grpSp>
        <p:nvGrpSpPr>
          <p:cNvPr id="43" name="Group 42">
            <a:extLst>
              <a:ext uri="{FF2B5EF4-FFF2-40B4-BE49-F238E27FC236}">
                <a16:creationId xmlns:a16="http://schemas.microsoft.com/office/drawing/2014/main" id="{5C3AD7CA-269B-4F33-A287-A74C5E8A7F83}"/>
              </a:ext>
            </a:extLst>
          </p:cNvPr>
          <p:cNvGrpSpPr/>
          <p:nvPr/>
        </p:nvGrpSpPr>
        <p:grpSpPr>
          <a:xfrm>
            <a:off x="4930441" y="3923762"/>
            <a:ext cx="1026951" cy="1386496"/>
            <a:chOff x="6247706" y="1778755"/>
            <a:chExt cx="1026951" cy="1386496"/>
          </a:xfrm>
        </p:grpSpPr>
        <p:pic>
          <p:nvPicPr>
            <p:cNvPr id="45" name="Google Shape;135;p37">
              <a:extLst>
                <a:ext uri="{FF2B5EF4-FFF2-40B4-BE49-F238E27FC236}">
                  <a16:creationId xmlns:a16="http://schemas.microsoft.com/office/drawing/2014/main" id="{02F5FD34-BCC5-471C-95E5-2C44D1659A39}"/>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47" name="Picture 46">
              <a:extLst>
                <a:ext uri="{FF2B5EF4-FFF2-40B4-BE49-F238E27FC236}">
                  <a16:creationId xmlns:a16="http://schemas.microsoft.com/office/drawing/2014/main" id="{FDFB7428-0263-4617-8C87-F0B5AC460D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34893" y="1903980"/>
              <a:ext cx="841362" cy="1121816"/>
            </a:xfrm>
            <a:prstGeom prst="rect">
              <a:avLst/>
            </a:prstGeom>
          </p:spPr>
        </p:pic>
      </p:grpSp>
      <p:grpSp>
        <p:nvGrpSpPr>
          <p:cNvPr id="49" name="Group 48">
            <a:extLst>
              <a:ext uri="{FF2B5EF4-FFF2-40B4-BE49-F238E27FC236}">
                <a16:creationId xmlns:a16="http://schemas.microsoft.com/office/drawing/2014/main" id="{D4C9243A-2A2E-4124-9961-454335099E68}"/>
              </a:ext>
            </a:extLst>
          </p:cNvPr>
          <p:cNvGrpSpPr/>
          <p:nvPr/>
        </p:nvGrpSpPr>
        <p:grpSpPr>
          <a:xfrm>
            <a:off x="3581833" y="3923762"/>
            <a:ext cx="1026951" cy="1386496"/>
            <a:chOff x="6247706" y="1778755"/>
            <a:chExt cx="1026951" cy="1386496"/>
          </a:xfrm>
        </p:grpSpPr>
        <p:pic>
          <p:nvPicPr>
            <p:cNvPr id="50" name="Google Shape;135;p37">
              <a:extLst>
                <a:ext uri="{FF2B5EF4-FFF2-40B4-BE49-F238E27FC236}">
                  <a16:creationId xmlns:a16="http://schemas.microsoft.com/office/drawing/2014/main" id="{A5063613-A347-456C-A538-F629FDBAB62D}"/>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51" name="Picture 50">
              <a:extLst>
                <a:ext uri="{FF2B5EF4-FFF2-40B4-BE49-F238E27FC236}">
                  <a16:creationId xmlns:a16="http://schemas.microsoft.com/office/drawing/2014/main" id="{B3A3AE5F-C663-4734-89DE-0D599D0F57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34893" y="1903980"/>
              <a:ext cx="841362" cy="1121816"/>
            </a:xfrm>
            <a:prstGeom prst="rect">
              <a:avLst/>
            </a:prstGeom>
          </p:spPr>
        </p:pic>
      </p:grpSp>
      <p:grpSp>
        <p:nvGrpSpPr>
          <p:cNvPr id="55" name="Group 54">
            <a:extLst>
              <a:ext uri="{FF2B5EF4-FFF2-40B4-BE49-F238E27FC236}">
                <a16:creationId xmlns:a16="http://schemas.microsoft.com/office/drawing/2014/main" id="{A731A959-D4AA-450F-A8EF-8537E426AB4C}"/>
              </a:ext>
            </a:extLst>
          </p:cNvPr>
          <p:cNvGrpSpPr/>
          <p:nvPr/>
        </p:nvGrpSpPr>
        <p:grpSpPr>
          <a:xfrm>
            <a:off x="7627658" y="1777601"/>
            <a:ext cx="1026951" cy="1386496"/>
            <a:chOff x="6247706" y="1778755"/>
            <a:chExt cx="1026951" cy="1386496"/>
          </a:xfrm>
        </p:grpSpPr>
        <p:pic>
          <p:nvPicPr>
            <p:cNvPr id="56" name="Google Shape;135;p37">
              <a:extLst>
                <a:ext uri="{FF2B5EF4-FFF2-40B4-BE49-F238E27FC236}">
                  <a16:creationId xmlns:a16="http://schemas.microsoft.com/office/drawing/2014/main" id="{7DDC0DD8-FB5A-4F3E-BAB2-14BF0FD60A45}"/>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57" name="Picture 56">
              <a:extLst>
                <a:ext uri="{FF2B5EF4-FFF2-40B4-BE49-F238E27FC236}">
                  <a16:creationId xmlns:a16="http://schemas.microsoft.com/office/drawing/2014/main" id="{7483F0BA-5464-48DF-94F3-BDF94CFD31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35576" y="1904891"/>
              <a:ext cx="839996" cy="1119996"/>
            </a:xfrm>
            <a:prstGeom prst="rect">
              <a:avLst/>
            </a:prstGeom>
          </p:spPr>
        </p:pic>
      </p:grpSp>
      <p:grpSp>
        <p:nvGrpSpPr>
          <p:cNvPr id="58" name="Group 57">
            <a:extLst>
              <a:ext uri="{FF2B5EF4-FFF2-40B4-BE49-F238E27FC236}">
                <a16:creationId xmlns:a16="http://schemas.microsoft.com/office/drawing/2014/main" id="{D102E6CF-324B-4118-86AC-560FC0F6566F}"/>
              </a:ext>
            </a:extLst>
          </p:cNvPr>
          <p:cNvGrpSpPr/>
          <p:nvPr/>
        </p:nvGrpSpPr>
        <p:grpSpPr>
          <a:xfrm>
            <a:off x="3581833" y="1777601"/>
            <a:ext cx="1026951" cy="1386496"/>
            <a:chOff x="6247706" y="1778755"/>
            <a:chExt cx="1026951" cy="1386496"/>
          </a:xfrm>
        </p:grpSpPr>
        <p:pic>
          <p:nvPicPr>
            <p:cNvPr id="59" name="Google Shape;135;p37">
              <a:extLst>
                <a:ext uri="{FF2B5EF4-FFF2-40B4-BE49-F238E27FC236}">
                  <a16:creationId xmlns:a16="http://schemas.microsoft.com/office/drawing/2014/main" id="{F39309FB-F461-4233-8458-37D0D5DB8304}"/>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60" name="Picture 59">
              <a:extLst>
                <a:ext uri="{FF2B5EF4-FFF2-40B4-BE49-F238E27FC236}">
                  <a16:creationId xmlns:a16="http://schemas.microsoft.com/office/drawing/2014/main" id="{4C5306FB-CC8A-42D6-BA26-30ED1C7106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34893" y="1910076"/>
              <a:ext cx="841363" cy="1109624"/>
            </a:xfrm>
            <a:prstGeom prst="rect">
              <a:avLst/>
            </a:prstGeom>
          </p:spPr>
        </p:pic>
      </p:grpSp>
      <p:grpSp>
        <p:nvGrpSpPr>
          <p:cNvPr id="61" name="Group 60">
            <a:extLst>
              <a:ext uri="{FF2B5EF4-FFF2-40B4-BE49-F238E27FC236}">
                <a16:creationId xmlns:a16="http://schemas.microsoft.com/office/drawing/2014/main" id="{96AE9BF5-613F-4CC8-A4CA-139B20CFF625}"/>
              </a:ext>
            </a:extLst>
          </p:cNvPr>
          <p:cNvGrpSpPr/>
          <p:nvPr/>
        </p:nvGrpSpPr>
        <p:grpSpPr>
          <a:xfrm>
            <a:off x="6279049" y="3905694"/>
            <a:ext cx="1026951" cy="1386496"/>
            <a:chOff x="6247706" y="1778755"/>
            <a:chExt cx="1026951" cy="1386496"/>
          </a:xfrm>
        </p:grpSpPr>
        <p:pic>
          <p:nvPicPr>
            <p:cNvPr id="62" name="Google Shape;135;p37">
              <a:extLst>
                <a:ext uri="{FF2B5EF4-FFF2-40B4-BE49-F238E27FC236}">
                  <a16:creationId xmlns:a16="http://schemas.microsoft.com/office/drawing/2014/main" id="{26347E12-3B14-4070-91C7-FA97FD746B4A}"/>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63" name="Picture 62">
              <a:extLst>
                <a:ext uri="{FF2B5EF4-FFF2-40B4-BE49-F238E27FC236}">
                  <a16:creationId xmlns:a16="http://schemas.microsoft.com/office/drawing/2014/main" id="{BE627B74-ED8E-4FC8-BF44-A30C570B49F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335166" y="1904345"/>
              <a:ext cx="840815" cy="1121087"/>
            </a:xfrm>
            <a:prstGeom prst="rect">
              <a:avLst/>
            </a:prstGeom>
          </p:spPr>
        </p:pic>
      </p:grpSp>
      <p:grpSp>
        <p:nvGrpSpPr>
          <p:cNvPr id="64" name="Group 63">
            <a:extLst>
              <a:ext uri="{FF2B5EF4-FFF2-40B4-BE49-F238E27FC236}">
                <a16:creationId xmlns:a16="http://schemas.microsoft.com/office/drawing/2014/main" id="{69AF3D75-A9D3-4144-B0F4-57A91A0452A4}"/>
              </a:ext>
            </a:extLst>
          </p:cNvPr>
          <p:cNvGrpSpPr/>
          <p:nvPr/>
        </p:nvGrpSpPr>
        <p:grpSpPr>
          <a:xfrm>
            <a:off x="7627658" y="3905694"/>
            <a:ext cx="1026951" cy="1386496"/>
            <a:chOff x="6247706" y="1778755"/>
            <a:chExt cx="1026951" cy="1386496"/>
          </a:xfrm>
        </p:grpSpPr>
        <p:pic>
          <p:nvPicPr>
            <p:cNvPr id="65" name="Google Shape;135;p37">
              <a:extLst>
                <a:ext uri="{FF2B5EF4-FFF2-40B4-BE49-F238E27FC236}">
                  <a16:creationId xmlns:a16="http://schemas.microsoft.com/office/drawing/2014/main" id="{6B5B2086-6431-4120-B2BE-7E61F2D7582D}"/>
                </a:ext>
              </a:extLst>
            </p:cNvPr>
            <p:cNvPicPr preferRelativeResize="0"/>
            <p:nvPr/>
          </p:nvPicPr>
          <p:blipFill rotWithShape="1">
            <a:blip r:embed="rId3">
              <a:alphaModFix/>
            </a:blip>
            <a:srcRect r="4793" b="4547"/>
            <a:stretch/>
          </p:blipFill>
          <p:spPr>
            <a:xfrm>
              <a:off x="6247706" y="1778755"/>
              <a:ext cx="1026951" cy="1386496"/>
            </a:xfrm>
            <a:prstGeom prst="rect">
              <a:avLst/>
            </a:prstGeom>
            <a:noFill/>
            <a:ln>
              <a:noFill/>
            </a:ln>
          </p:spPr>
        </p:pic>
        <p:pic>
          <p:nvPicPr>
            <p:cNvPr id="66" name="Picture 65">
              <a:extLst>
                <a:ext uri="{FF2B5EF4-FFF2-40B4-BE49-F238E27FC236}">
                  <a16:creationId xmlns:a16="http://schemas.microsoft.com/office/drawing/2014/main" id="{6147B748-643C-4974-B248-0191A923B7F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335029" y="1904162"/>
              <a:ext cx="841089" cy="1121452"/>
            </a:xfrm>
            <a:prstGeom prst="rect">
              <a:avLst/>
            </a:prstGeom>
          </p:spPr>
        </p:pic>
      </p:grpSp>
    </p:spTree>
    <p:extLst>
      <p:ext uri="{BB962C8B-B14F-4D97-AF65-F5344CB8AC3E}">
        <p14:creationId xmlns:p14="http://schemas.microsoft.com/office/powerpoint/2010/main" val="379683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right)">
                                      <p:cBhvr>
                                        <p:cTn id="25" dur="500"/>
                                        <p:tgtEl>
                                          <p:spTgt spid="4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6" grpId="0" animBg="1"/>
      <p:bldP spid="48" grpId="0" animBg="1"/>
      <p:bldP spid="2" grpId="0"/>
      <p:bldP spid="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C519A5-A3E5-4D96-8554-0D56623F2FD4}"/>
              </a:ext>
            </a:extLst>
          </p:cNvPr>
          <p:cNvPicPr>
            <a:picLocks noChangeAspect="1"/>
          </p:cNvPicPr>
          <p:nvPr/>
        </p:nvPicPr>
        <p:blipFill>
          <a:blip r:embed="rId3"/>
          <a:stretch>
            <a:fillRect/>
          </a:stretch>
        </p:blipFill>
        <p:spPr>
          <a:xfrm>
            <a:off x="0" y="0"/>
            <a:ext cx="6086550" cy="6858000"/>
          </a:xfrm>
          <a:prstGeom prst="rect">
            <a:avLst/>
          </a:prstGeom>
        </p:spPr>
      </p:pic>
      <p:sp>
        <p:nvSpPr>
          <p:cNvPr id="5" name="Title 4">
            <a:extLst>
              <a:ext uri="{FF2B5EF4-FFF2-40B4-BE49-F238E27FC236}">
                <a16:creationId xmlns:a16="http://schemas.microsoft.com/office/drawing/2014/main" id="{3A62004C-3420-4D47-9AF5-80DF168C6E01}"/>
              </a:ext>
            </a:extLst>
          </p:cNvPr>
          <p:cNvSpPr>
            <a:spLocks noGrp="1"/>
          </p:cNvSpPr>
          <p:nvPr>
            <p:ph type="title"/>
          </p:nvPr>
        </p:nvSpPr>
        <p:spPr/>
        <p:txBody>
          <a:bodyPr/>
          <a:lstStyle/>
          <a:p>
            <a:r>
              <a:rPr lang="en-US" dirty="0"/>
              <a:t>Communication</a:t>
            </a:r>
          </a:p>
        </p:txBody>
      </p:sp>
      <p:sp>
        <p:nvSpPr>
          <p:cNvPr id="8" name="Content Placeholder 7">
            <a:extLst>
              <a:ext uri="{FF2B5EF4-FFF2-40B4-BE49-F238E27FC236}">
                <a16:creationId xmlns:a16="http://schemas.microsoft.com/office/drawing/2014/main" id="{45805340-0A49-4B1F-AFD1-A7FBAC8B31B5}"/>
              </a:ext>
            </a:extLst>
          </p:cNvPr>
          <p:cNvSpPr>
            <a:spLocks noGrp="1"/>
          </p:cNvSpPr>
          <p:nvPr>
            <p:ph sz="quarter" idx="20"/>
          </p:nvPr>
        </p:nvSpPr>
        <p:spPr/>
        <p:txBody>
          <a:bodyPr>
            <a:normAutofit/>
          </a:bodyPr>
          <a:lstStyle/>
          <a:p>
            <a:pPr marL="0" indent="0">
              <a:buNone/>
            </a:pPr>
            <a:r>
              <a:rPr lang="en-US" dirty="0"/>
              <a:t>Designed to connect workers and teams using the cloud across shifts, departments, and plants, leading to better visibility and faster problem solving.</a:t>
            </a:r>
          </a:p>
          <a:p>
            <a:endParaRPr lang="en-US" sz="1400" dirty="0"/>
          </a:p>
          <a:p>
            <a:pPr>
              <a:spcAft>
                <a:spcPts val="600"/>
              </a:spcAft>
            </a:pPr>
            <a:r>
              <a:rPr lang="en-US" sz="1400" dirty="0"/>
              <a:t>Stay up to date with the news feed</a:t>
            </a:r>
          </a:p>
          <a:p>
            <a:pPr>
              <a:spcAft>
                <a:spcPts val="600"/>
              </a:spcAft>
            </a:pPr>
            <a:r>
              <a:rPr lang="en-US" sz="1400" dirty="0"/>
              <a:t>Filter notifications by type</a:t>
            </a:r>
          </a:p>
          <a:p>
            <a:pPr>
              <a:spcAft>
                <a:spcPts val="600"/>
              </a:spcAft>
            </a:pPr>
            <a:r>
              <a:rPr lang="en-US" sz="1400" dirty="0"/>
              <a:t>Posts organized by channel, type, equipment, workstation, product &amp; user tagging</a:t>
            </a:r>
          </a:p>
          <a:p>
            <a:pPr>
              <a:spcAft>
                <a:spcPts val="600"/>
              </a:spcAft>
            </a:pPr>
            <a:r>
              <a:rPr lang="en-US" sz="1400" dirty="0"/>
              <a:t>Segment communication channels</a:t>
            </a:r>
          </a:p>
          <a:p>
            <a:pPr>
              <a:spcAft>
                <a:spcPts val="600"/>
              </a:spcAft>
            </a:pPr>
            <a:r>
              <a:rPr lang="en-US" sz="1400" dirty="0"/>
              <a:t>Promote engagement with posts</a:t>
            </a:r>
          </a:p>
          <a:p>
            <a:pPr>
              <a:spcAft>
                <a:spcPts val="600"/>
              </a:spcAft>
            </a:pPr>
            <a:r>
              <a:rPr lang="en-US" sz="1400" dirty="0"/>
              <a:t>Attach multimedia files</a:t>
            </a:r>
          </a:p>
          <a:p>
            <a:pPr>
              <a:spcAft>
                <a:spcPts val="600"/>
              </a:spcAft>
            </a:pPr>
            <a:r>
              <a:rPr lang="en-US" sz="1400" dirty="0"/>
              <a:t>Assign permissions and moderation</a:t>
            </a:r>
          </a:p>
        </p:txBody>
      </p:sp>
      <p:sp>
        <p:nvSpPr>
          <p:cNvPr id="4" name="Footer Placeholder 3">
            <a:extLst>
              <a:ext uri="{FF2B5EF4-FFF2-40B4-BE49-F238E27FC236}">
                <a16:creationId xmlns:a16="http://schemas.microsoft.com/office/drawing/2014/main" id="{4E7AD369-7BF3-4377-98CE-D608A790F867}"/>
              </a:ext>
            </a:extLst>
          </p:cNvPr>
          <p:cNvSpPr>
            <a:spLocks noGrp="1"/>
          </p:cNvSpPr>
          <p:nvPr>
            <p:ph type="ftr" sz="quarter" idx="22"/>
          </p:nvPr>
        </p:nvSpPr>
        <p:spPr>
          <a:xfrm>
            <a:off x="6436400" y="6272784"/>
            <a:ext cx="7187184" cy="322056"/>
          </a:xfrm>
        </p:spPr>
        <p:txBody>
          <a:bodyPr/>
          <a:lstStyle/>
          <a:p>
            <a:r>
              <a:rPr lang="en-US" dirty="0"/>
              <a:t>© 2020 AVEVA Group plc and its subsidiaries. All rights reserved.</a:t>
            </a:r>
            <a:endParaRPr lang="en-GB" dirty="0"/>
          </a:p>
        </p:txBody>
      </p:sp>
      <p:grpSp>
        <p:nvGrpSpPr>
          <p:cNvPr id="13" name="Group 12">
            <a:extLst>
              <a:ext uri="{FF2B5EF4-FFF2-40B4-BE49-F238E27FC236}">
                <a16:creationId xmlns:a16="http://schemas.microsoft.com/office/drawing/2014/main" id="{D8E55824-978F-42D7-9FE1-2DF46F6A9648}"/>
              </a:ext>
            </a:extLst>
          </p:cNvPr>
          <p:cNvGrpSpPr/>
          <p:nvPr/>
        </p:nvGrpSpPr>
        <p:grpSpPr>
          <a:xfrm>
            <a:off x="1569219" y="362292"/>
            <a:ext cx="2787904" cy="6272784"/>
            <a:chOff x="1569219" y="415560"/>
            <a:chExt cx="2787904" cy="6272784"/>
          </a:xfrm>
        </p:grpSpPr>
        <p:sp>
          <p:nvSpPr>
            <p:cNvPr id="7" name="Rectangle 6">
              <a:extLst>
                <a:ext uri="{FF2B5EF4-FFF2-40B4-BE49-F238E27FC236}">
                  <a16:creationId xmlns:a16="http://schemas.microsoft.com/office/drawing/2014/main" id="{A9A633D3-EC2D-4DF1-90A1-7771DC0AEEF9}"/>
                </a:ext>
              </a:extLst>
            </p:cNvPr>
            <p:cNvSpPr/>
            <p:nvPr/>
          </p:nvSpPr>
          <p:spPr>
            <a:xfrm>
              <a:off x="1684127" y="1055482"/>
              <a:ext cx="2560320" cy="493776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pic>
          <p:nvPicPr>
            <p:cNvPr id="2" name="Picture 1" descr="A screenshot of a cell phone&#10;&#10;Description automatically generated">
              <a:extLst>
                <a:ext uri="{FF2B5EF4-FFF2-40B4-BE49-F238E27FC236}">
                  <a16:creationId xmlns:a16="http://schemas.microsoft.com/office/drawing/2014/main" id="{8683EE5E-B55B-42F2-A4BE-BED9A886CC93}"/>
                </a:ext>
              </a:extLst>
            </p:cNvPr>
            <p:cNvPicPr>
              <a:picLocks noChangeAspect="1"/>
            </p:cNvPicPr>
            <p:nvPr/>
          </p:nvPicPr>
          <p:blipFill rotWithShape="1">
            <a:blip r:embed="rId4">
              <a:extLst>
                <a:ext uri="{28A0092B-C50C-407E-A947-70E740481C1C}">
                  <a14:useLocalDpi xmlns:a14="http://schemas.microsoft.com/office/drawing/2010/main" val="0"/>
                </a:ext>
              </a:extLst>
            </a:blip>
            <a:srcRect t="9816"/>
            <a:stretch/>
          </p:blipFill>
          <p:spPr>
            <a:xfrm>
              <a:off x="1716544" y="1690717"/>
              <a:ext cx="2560320" cy="410695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E69D8D4-9E63-4BAF-B050-27166233BCF4}"/>
                </a:ext>
              </a:extLst>
            </p:cNvPr>
            <p:cNvPicPr>
              <a:picLocks noChangeAspect="1"/>
            </p:cNvPicPr>
            <p:nvPr/>
          </p:nvPicPr>
          <p:blipFill rotWithShape="1">
            <a:blip r:embed="rId4">
              <a:extLst>
                <a:ext uri="{28A0092B-C50C-407E-A947-70E740481C1C}">
                  <a14:useLocalDpi xmlns:a14="http://schemas.microsoft.com/office/drawing/2010/main" val="0"/>
                </a:ext>
              </a:extLst>
            </a:blip>
            <a:srcRect b="90184"/>
            <a:stretch/>
          </p:blipFill>
          <p:spPr>
            <a:xfrm>
              <a:off x="1695278" y="1108685"/>
              <a:ext cx="2560320" cy="447002"/>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AF8C6A20-9905-4F57-827F-22B7C5E142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9219" y="415560"/>
              <a:ext cx="2787904" cy="6272784"/>
            </a:xfrm>
            <a:prstGeom prst="rect">
              <a:avLst/>
            </a:prstGeom>
          </p:spPr>
        </p:pic>
      </p:grpSp>
    </p:spTree>
    <p:extLst>
      <p:ext uri="{BB962C8B-B14F-4D97-AF65-F5344CB8AC3E}">
        <p14:creationId xmlns:p14="http://schemas.microsoft.com/office/powerpoint/2010/main" val="15722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F685EFD-4FAE-492B-A1D8-86C090C7FF29}"/>
              </a:ext>
            </a:extLst>
          </p:cNvPr>
          <p:cNvPicPr>
            <a:picLocks noChangeAspect="1"/>
          </p:cNvPicPr>
          <p:nvPr/>
        </p:nvPicPr>
        <p:blipFill>
          <a:blip r:embed="rId3"/>
          <a:stretch>
            <a:fillRect/>
          </a:stretch>
        </p:blipFill>
        <p:spPr>
          <a:xfrm>
            <a:off x="6105450" y="-2907"/>
            <a:ext cx="6086550" cy="6858000"/>
          </a:xfrm>
          <a:prstGeom prst="rect">
            <a:avLst/>
          </a:prstGeom>
        </p:spPr>
      </p:pic>
      <p:sp>
        <p:nvSpPr>
          <p:cNvPr id="4" name="Title 3">
            <a:extLst>
              <a:ext uri="{FF2B5EF4-FFF2-40B4-BE49-F238E27FC236}">
                <a16:creationId xmlns:a16="http://schemas.microsoft.com/office/drawing/2014/main" id="{BA0021DD-3F1E-4D79-A24A-0584512A4936}"/>
              </a:ext>
            </a:extLst>
          </p:cNvPr>
          <p:cNvSpPr>
            <a:spLocks noGrp="1"/>
          </p:cNvSpPr>
          <p:nvPr>
            <p:ph type="title"/>
          </p:nvPr>
        </p:nvSpPr>
        <p:spPr/>
        <p:txBody>
          <a:bodyPr>
            <a:normAutofit/>
          </a:bodyPr>
          <a:lstStyle/>
          <a:p>
            <a:r>
              <a:rPr lang="en-US" dirty="0"/>
              <a:t>Digital Knowledge</a:t>
            </a:r>
          </a:p>
        </p:txBody>
      </p:sp>
      <p:sp>
        <p:nvSpPr>
          <p:cNvPr id="5" name="Footer Placeholder 4">
            <a:extLst>
              <a:ext uri="{FF2B5EF4-FFF2-40B4-BE49-F238E27FC236}">
                <a16:creationId xmlns:a16="http://schemas.microsoft.com/office/drawing/2014/main" id="{AD71C0E0-0264-4B5B-BAC5-DC82EFD104A3}"/>
              </a:ext>
            </a:extLst>
          </p:cNvPr>
          <p:cNvSpPr>
            <a:spLocks noGrp="1"/>
          </p:cNvSpPr>
          <p:nvPr>
            <p:ph type="ftr" sz="quarter" idx="22"/>
          </p:nvPr>
        </p:nvSpPr>
        <p:spPr/>
        <p:txBody>
          <a:bodyPr/>
          <a:lstStyle/>
          <a:p>
            <a:r>
              <a:rPr lang="en-US"/>
              <a:t>© 2020 AVEVA Group plc and its subsidiaries. All rights reserved.</a:t>
            </a:r>
            <a:endParaRPr lang="en-GB"/>
          </a:p>
        </p:txBody>
      </p:sp>
      <p:sp>
        <p:nvSpPr>
          <p:cNvPr id="6" name="Content Placeholder 5">
            <a:extLst>
              <a:ext uri="{FF2B5EF4-FFF2-40B4-BE49-F238E27FC236}">
                <a16:creationId xmlns:a16="http://schemas.microsoft.com/office/drawing/2014/main" id="{61B4C6E6-E3B2-45AF-97B0-D4D10BD1DD3F}"/>
              </a:ext>
            </a:extLst>
          </p:cNvPr>
          <p:cNvSpPr>
            <a:spLocks noGrp="1"/>
          </p:cNvSpPr>
          <p:nvPr>
            <p:ph sz="quarter" idx="24"/>
          </p:nvPr>
        </p:nvSpPr>
        <p:spPr>
          <a:xfrm>
            <a:off x="609600" y="1791032"/>
            <a:ext cx="5056632" cy="4465511"/>
          </a:xfrm>
        </p:spPr>
        <p:txBody>
          <a:bodyPr>
            <a:noAutofit/>
          </a:bodyPr>
          <a:lstStyle/>
          <a:p>
            <a:pPr marL="0" marR="0" lvl="0" indent="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Gives workers access to the information they need, when they need it, while contiguously capturing new improved ways of working.</a:t>
            </a:r>
          </a:p>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Library of training materials, troubleshooting solutions and standard work instructions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Content structure mirrors operations environment</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Multimedia centric with video, images, documents or links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Quick QR code access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Create forms &amp; checklists for data collection</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Content approval workflows &amp; ISO compliant versioning</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Report and analyze viewership </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Translation &amp; language management</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Automatic sharing for common assets across sites</a:t>
            </a:r>
          </a:p>
          <a:p>
            <a:pPr marL="182880" marR="0" lvl="0" indent="-182880" algn="l" defTabSz="914400" rtl="0" eaLnBrk="1" fontAlgn="auto" latinLnBrk="0" hangingPunct="1">
              <a:lnSpc>
                <a:spcPct val="100000"/>
              </a:lnSpc>
              <a:spcBef>
                <a:spcPts val="0"/>
              </a:spcBef>
              <a:spcAft>
                <a:spcPts val="600"/>
              </a:spcAft>
              <a:buClr>
                <a:srgbClr val="F70656"/>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Restrict access to content</a:t>
            </a:r>
          </a:p>
        </p:txBody>
      </p:sp>
      <p:pic>
        <p:nvPicPr>
          <p:cNvPr id="22" name="Picture 21">
            <a:extLst>
              <a:ext uri="{FF2B5EF4-FFF2-40B4-BE49-F238E27FC236}">
                <a16:creationId xmlns:a16="http://schemas.microsoft.com/office/drawing/2014/main" id="{65E4A0CB-D906-4A10-81C2-40B45CD0CF79}"/>
              </a:ext>
            </a:extLst>
          </p:cNvPr>
          <p:cNvPicPr>
            <a:picLocks noChangeAspect="1"/>
          </p:cNvPicPr>
          <p:nvPr/>
        </p:nvPicPr>
        <p:blipFill>
          <a:blip r:embed="rId4"/>
          <a:stretch>
            <a:fillRect/>
          </a:stretch>
        </p:blipFill>
        <p:spPr>
          <a:xfrm>
            <a:off x="10421012" y="6310528"/>
            <a:ext cx="1158340" cy="262151"/>
          </a:xfrm>
          <a:prstGeom prst="rect">
            <a:avLst/>
          </a:prstGeom>
        </p:spPr>
      </p:pic>
      <p:sp>
        <p:nvSpPr>
          <p:cNvPr id="9" name="Online Image Placeholder 8">
            <a:extLst>
              <a:ext uri="{FF2B5EF4-FFF2-40B4-BE49-F238E27FC236}">
                <a16:creationId xmlns:a16="http://schemas.microsoft.com/office/drawing/2014/main" id="{B3A52699-5927-4AA7-980E-38FD50508AA6}"/>
              </a:ext>
            </a:extLst>
          </p:cNvPr>
          <p:cNvSpPr>
            <a:spLocks noGrp="1"/>
          </p:cNvSpPr>
          <p:nvPr>
            <p:ph type="clipArt" sz="quarter" idx="20"/>
          </p:nvPr>
        </p:nvSpPr>
        <p:spPr/>
      </p:sp>
      <p:pic>
        <p:nvPicPr>
          <p:cNvPr id="2" name="Picture 1">
            <a:extLst>
              <a:ext uri="{FF2B5EF4-FFF2-40B4-BE49-F238E27FC236}">
                <a16:creationId xmlns:a16="http://schemas.microsoft.com/office/drawing/2014/main" id="{AE591DE6-132F-4B8F-98D5-63CB1CFEE8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26832" y="585216"/>
            <a:ext cx="4043786" cy="5587779"/>
          </a:xfrm>
          <a:prstGeom prst="rect">
            <a:avLst/>
          </a:prstGeom>
        </p:spPr>
      </p:pic>
    </p:spTree>
    <p:extLst>
      <p:ext uri="{BB962C8B-B14F-4D97-AF65-F5344CB8AC3E}">
        <p14:creationId xmlns:p14="http://schemas.microsoft.com/office/powerpoint/2010/main" val="1820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VEVA_PowerPoint_Dec2019">
  <a:themeElements>
    <a:clrScheme name="FINAL AVEVA">
      <a:dk1>
        <a:srgbClr val="000000"/>
      </a:dk1>
      <a:lt1>
        <a:srgbClr val="FFFFFF"/>
      </a:lt1>
      <a:dk2>
        <a:srgbClr val="3C1451"/>
      </a:dk2>
      <a:lt2>
        <a:srgbClr val="F70656"/>
      </a:lt2>
      <a:accent1>
        <a:srgbClr val="6B04A8"/>
      </a:accent1>
      <a:accent2>
        <a:srgbClr val="BC11FF"/>
      </a:accent2>
      <a:accent3>
        <a:srgbClr val="3B20C0"/>
      </a:accent3>
      <a:accent4>
        <a:srgbClr val="4D69E0"/>
      </a:accent4>
      <a:accent5>
        <a:srgbClr val="93B0FF"/>
      </a:accent5>
      <a:accent6>
        <a:srgbClr val="97A1B0"/>
      </a:accent6>
      <a:hlink>
        <a:srgbClr val="F41459"/>
      </a:hlink>
      <a:folHlink>
        <a:srgbClr val="013274"/>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chemeClr val="bg2"/>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1" id="{6B331F81-4BD3-4165-8D4B-F1141DD20AFC}" vid="{C14B3C6F-5792-4874-9609-91A2599887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5408B8B379D440863DA842E85A3421" ma:contentTypeVersion="20" ma:contentTypeDescription="Create a new document." ma:contentTypeScope="" ma:versionID="ac6d3d482f3239af9bfae5bc25acad92">
  <xsd:schema xmlns:xsd="http://www.w3.org/2001/XMLSchema" xmlns:xs="http://www.w3.org/2001/XMLSchema" xmlns:p="http://schemas.microsoft.com/office/2006/metadata/properties" xmlns:ns2="6c40f4e7-a85e-48c3-99f3-b85063776b26" xmlns:ns3="5cb96cd8-23b4-4a2c-b864-070c2404a292" targetNamespace="http://schemas.microsoft.com/office/2006/metadata/properties" ma:root="true" ma:fieldsID="bfcc170f510c6135a150c50cbe737c40" ns2:_="" ns3:_="">
    <xsd:import namespace="6c40f4e7-a85e-48c3-99f3-b85063776b26"/>
    <xsd:import namespace="5cb96cd8-23b4-4a2c-b864-070c2404a292"/>
    <xsd:element name="properties">
      <xsd:complexType>
        <xsd:sequence>
          <xsd:element name="documentManagement">
            <xsd:complexType>
              <xsd:all>
                <xsd:element ref="ns2:_dlc_DocIdUrl" minOccurs="0"/>
                <xsd:element ref="ns3:Security"/>
                <xsd:element ref="ns3:Security0" minOccurs="0"/>
                <xsd:element ref="ns2:_dlc_DocId"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Acc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0f4e7-a85e-48c3-99f3-b85063776b26" elementFormDefault="qualified">
    <xsd:import namespace="http://schemas.microsoft.com/office/2006/documentManagement/types"/>
    <xsd:import namespace="http://schemas.microsoft.com/office/infopath/2007/PartnerControls"/>
    <xsd:element name="_dlc_DocIdUrl" ma:index="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Document ID Value" ma:description="The value of the document ID assigned to this item."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96cd8-23b4-4a2c-b864-070c2404a292" elementFormDefault="qualified">
    <xsd:import namespace="http://schemas.microsoft.com/office/2006/documentManagement/types"/>
    <xsd:import namespace="http://schemas.microsoft.com/office/infopath/2007/PartnerControls"/>
    <xsd:element name="Security" ma:index="3" ma:displayName="Usage" ma:default="Internal Only" ma:description="If Internal this must not be used with customers" ma:format="Dropdown" ma:internalName="Security">
      <xsd:simpleType>
        <xsd:restriction base="dms:Choice">
          <xsd:enumeration value="Internal Only"/>
          <xsd:enumeration value="External"/>
        </xsd:restriction>
      </xsd:simpleType>
    </xsd:element>
    <xsd:element name="Security0" ma:index="4" nillable="true" ma:displayName="Can be shared with" ma:description="This gives details on which category is able to see this item." ma:format="Dropdown" ma:internalName="Security0" ma:requiredMultiChoice="true">
      <xsd:complexType>
        <xsd:complexContent>
          <xsd:extension base="dms:MultiChoice">
            <xsd:sequence>
              <xsd:element name="Value" maxOccurs="unbounded" minOccurs="0" nillable="true">
                <xsd:simpleType>
                  <xsd:restriction base="dms:Choice">
                    <xsd:enumeration value="AVEVA"/>
                    <xsd:enumeration value="Distributors"/>
                    <xsd:enumeration value="Specialist Solution Providers"/>
                    <xsd:enumeration value="System Integrators"/>
                    <xsd:enumeration value="Technology Partners"/>
                    <xsd:enumeration value="OEM"/>
                    <xsd:enumeration value="Schneider"/>
                    <xsd:enumeration value="Alliance Partners"/>
                    <xsd:enumeration value="All"/>
                  </xsd:restriction>
                </xsd:simple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Access" ma:index="24" nillable="true" ma:displayName="Access" ma:hidden="true" ma:internalName="Access"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c40f4e7-a85e-48c3-99f3-b85063776b26">SALE-2041085185-28457</_dlc_DocId>
    <_dlc_DocIdUrl xmlns="6c40f4e7-a85e-48c3-99f3-b85063776b26">
      <Url>https://aveva.sharepoint.com/teams/Sales/Enablement/Highspot/_layouts/15/DocIdRedir.aspx?ID=SALE-2041085185-28457</Url>
      <Description>SALE-2041085185-28457</Description>
    </_dlc_DocIdUrl>
    <_dlc_DocIdPersistId xmlns="6c40f4e7-a85e-48c3-99f3-b85063776b26" xsi:nil="true"/>
    <Security xmlns="5cb96cd8-23b4-4a2c-b864-070c2404a292">External</Security>
    <Access xmlns="5cb96cd8-23b4-4a2c-b864-070c2404a292" xsi:nil="true"/>
    <Security0 xmlns="5cb96cd8-23b4-4a2c-b864-070c2404a292">
      <Value>AVEVA</Value>
      <Value>Distributors</Value>
      <Value>Specialist Solution Providers</Value>
      <Value>System Integrators</Value>
      <Value>Technology Partners</Value>
      <Value>OEM</Value>
      <Value>Schneider</Value>
      <Value>Alliance Partners</Value>
      <Value>All</Value>
    </Security0>
  </documentManagement>
</p:properties>
</file>

<file path=customXml/itemProps1.xml><?xml version="1.0" encoding="utf-8"?>
<ds:datastoreItem xmlns:ds="http://schemas.openxmlformats.org/officeDocument/2006/customXml" ds:itemID="{C98CFC37-308B-47E2-9DE3-D5717AA8FC93}"/>
</file>

<file path=customXml/itemProps2.xml><?xml version="1.0" encoding="utf-8"?>
<ds:datastoreItem xmlns:ds="http://schemas.openxmlformats.org/officeDocument/2006/customXml" ds:itemID="{784A48B6-1FD4-4454-8D88-9F731AC7FE26}"/>
</file>

<file path=customXml/itemProps3.xml><?xml version="1.0" encoding="utf-8"?>
<ds:datastoreItem xmlns:ds="http://schemas.openxmlformats.org/officeDocument/2006/customXml" ds:itemID="{72D9100D-1B45-416E-883A-C2A52B00DD6C}"/>
</file>

<file path=customXml/itemProps4.xml><?xml version="1.0" encoding="utf-8"?>
<ds:datastoreItem xmlns:ds="http://schemas.openxmlformats.org/officeDocument/2006/customXml" ds:itemID="{5F75C304-122C-402F-969A-8CE989C098FD}"/>
</file>

<file path=docProps/app.xml><?xml version="1.0" encoding="utf-8"?>
<Properties xmlns="http://schemas.openxmlformats.org/officeDocument/2006/extended-properties" xmlns:vt="http://schemas.openxmlformats.org/officeDocument/2006/docPropsVTypes">
  <Template>AVEVA_PowerPoint_Template_Jan2020_External</Template>
  <TotalTime>2102</TotalTime>
  <Words>3713</Words>
  <Application>Microsoft Office PowerPoint</Application>
  <PresentationFormat>Widescreen</PresentationFormat>
  <Paragraphs>357</Paragraphs>
  <Slides>19</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Avenir</vt:lpstr>
      <vt:lpstr>Avenir Next</vt:lpstr>
      <vt:lpstr>Calibri</vt:lpstr>
      <vt:lpstr>Calibri Light</vt:lpstr>
      <vt:lpstr>Muli</vt:lpstr>
      <vt:lpstr>Noto Sans Symbols</vt:lpstr>
      <vt:lpstr>Segoe UI</vt:lpstr>
      <vt:lpstr>AVEVA_PowerPoint_Dec2019</vt:lpstr>
      <vt:lpstr>PowerPoint Presentation</vt:lpstr>
      <vt:lpstr>Challenges &amp; Trends</vt:lpstr>
      <vt:lpstr>Addressing the Knowledge &amp; Skills Gap</vt:lpstr>
      <vt:lpstr>PowerPoint Presentation</vt:lpstr>
      <vt:lpstr>Bringing Knowledge &amp; Digital Together</vt:lpstr>
      <vt:lpstr>PowerPoint Presentation</vt:lpstr>
      <vt:lpstr>AVEVA Teamwork Areas of Focus</vt:lpstr>
      <vt:lpstr>Communication</vt:lpstr>
      <vt:lpstr>Digital Knowledge</vt:lpstr>
      <vt:lpstr>Skills Management</vt:lpstr>
      <vt:lpstr>Issues Management</vt:lpstr>
      <vt:lpstr>Continuous Improvement of Skills Knowledge</vt:lpstr>
      <vt:lpstr>Quick Tour</vt:lpstr>
      <vt:lpstr>Extension &amp; Integration</vt:lpstr>
      <vt:lpstr>Quick Time to Value Through Phased Adoption</vt:lpstr>
      <vt:lpstr>Digital Transformation with AVEVA Teamwork</vt:lpstr>
      <vt:lpstr>Digital acceleration with AVEVA software in the Cloud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Wilbert</dc:creator>
  <cp:lastModifiedBy>Jeremy Wilbert</cp:lastModifiedBy>
  <cp:revision>299</cp:revision>
  <cp:lastPrinted>2019-08-05T14:07:05Z</cp:lastPrinted>
  <dcterms:created xsi:type="dcterms:W3CDTF">2020-08-24T18:46:59Z</dcterms:created>
  <dcterms:modified xsi:type="dcterms:W3CDTF">2020-11-17T15:43:27Z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0x0101001A5408B8B379D440863DA842E85A3421</vt:lpwstr>
  </property>
  <property fmtid="{D5CDD505-2E9C-101B-9397-08002B2CF9AE}" pid="3" name="_dlc_DocIdItemGuid">
    <vt:lpwstr>62a5c379-2e97-4b7b-ac5d-31b377e151c5</vt:lpwstr>
  </property>
</Properties>
</file>